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1"/>
  </p:notesMasterIdLst>
  <p:sldIdLst>
    <p:sldId id="257" r:id="rId5"/>
    <p:sldId id="289" r:id="rId6"/>
    <p:sldId id="454" r:id="rId7"/>
    <p:sldId id="304" r:id="rId8"/>
    <p:sldId id="307" r:id="rId9"/>
    <p:sldId id="306" r:id="rId10"/>
    <p:sldId id="305" r:id="rId11"/>
    <p:sldId id="290" r:id="rId12"/>
    <p:sldId id="308" r:id="rId13"/>
    <p:sldId id="273" r:id="rId14"/>
    <p:sldId id="287" r:id="rId15"/>
    <p:sldId id="316" r:id="rId16"/>
    <p:sldId id="258" r:id="rId17"/>
    <p:sldId id="272" r:id="rId18"/>
    <p:sldId id="320" r:id="rId19"/>
    <p:sldId id="319" r:id="rId20"/>
    <p:sldId id="318" r:id="rId21"/>
    <p:sldId id="317" r:id="rId22"/>
    <p:sldId id="314" r:id="rId23"/>
    <p:sldId id="315" r:id="rId24"/>
    <p:sldId id="313" r:id="rId25"/>
    <p:sldId id="388" r:id="rId26"/>
    <p:sldId id="389" r:id="rId27"/>
    <p:sldId id="390" r:id="rId28"/>
    <p:sldId id="259" r:id="rId29"/>
    <p:sldId id="458" r:id="rId30"/>
    <p:sldId id="392" r:id="rId31"/>
    <p:sldId id="393" r:id="rId32"/>
    <p:sldId id="394" r:id="rId33"/>
    <p:sldId id="402" r:id="rId34"/>
    <p:sldId id="403" r:id="rId35"/>
    <p:sldId id="404" r:id="rId36"/>
    <p:sldId id="456" r:id="rId37"/>
    <p:sldId id="405" r:id="rId38"/>
    <p:sldId id="406" r:id="rId39"/>
    <p:sldId id="407" r:id="rId40"/>
    <p:sldId id="457" r:id="rId41"/>
    <p:sldId id="260" r:id="rId42"/>
    <p:sldId id="459" r:id="rId43"/>
    <p:sldId id="410" r:id="rId44"/>
    <p:sldId id="411" r:id="rId45"/>
    <p:sldId id="401" r:id="rId46"/>
    <p:sldId id="412" r:id="rId47"/>
    <p:sldId id="461" r:id="rId48"/>
    <p:sldId id="462" r:id="rId49"/>
    <p:sldId id="463" r:id="rId50"/>
    <p:sldId id="464" r:id="rId51"/>
    <p:sldId id="413" r:id="rId52"/>
    <p:sldId id="414" r:id="rId53"/>
    <p:sldId id="415" r:id="rId54"/>
    <p:sldId id="261" r:id="rId55"/>
    <p:sldId id="416" r:id="rId56"/>
    <p:sldId id="466" r:id="rId57"/>
    <p:sldId id="417" r:id="rId58"/>
    <p:sldId id="418" r:id="rId59"/>
    <p:sldId id="419" r:id="rId60"/>
    <p:sldId id="420" r:id="rId61"/>
    <p:sldId id="421" r:id="rId62"/>
    <p:sldId id="422" r:id="rId63"/>
    <p:sldId id="423" r:id="rId64"/>
    <p:sldId id="424" r:id="rId65"/>
    <p:sldId id="467" r:id="rId66"/>
    <p:sldId id="468" r:id="rId67"/>
    <p:sldId id="425" r:id="rId68"/>
    <p:sldId id="426" r:id="rId69"/>
    <p:sldId id="465" r:id="rId70"/>
    <p:sldId id="469" r:id="rId71"/>
    <p:sldId id="428" r:id="rId72"/>
    <p:sldId id="429" r:id="rId73"/>
    <p:sldId id="430" r:id="rId74"/>
    <p:sldId id="431" r:id="rId75"/>
    <p:sldId id="432" r:id="rId76"/>
    <p:sldId id="433" r:id="rId77"/>
    <p:sldId id="434" r:id="rId78"/>
    <p:sldId id="435" r:id="rId79"/>
    <p:sldId id="470" r:id="rId80"/>
    <p:sldId id="471" r:id="rId81"/>
    <p:sldId id="437" r:id="rId82"/>
    <p:sldId id="442" r:id="rId83"/>
    <p:sldId id="473" r:id="rId84"/>
    <p:sldId id="474" r:id="rId85"/>
    <p:sldId id="475" r:id="rId86"/>
    <p:sldId id="476" r:id="rId87"/>
    <p:sldId id="443" r:id="rId88"/>
    <p:sldId id="444" r:id="rId89"/>
    <p:sldId id="445" r:id="rId90"/>
    <p:sldId id="264" r:id="rId91"/>
    <p:sldId id="477" r:id="rId92"/>
    <p:sldId id="448" r:id="rId93"/>
    <p:sldId id="449" r:id="rId94"/>
    <p:sldId id="478" r:id="rId95"/>
    <p:sldId id="450" r:id="rId96"/>
    <p:sldId id="451" r:id="rId97"/>
    <p:sldId id="452" r:id="rId98"/>
    <p:sldId id="453" r:id="rId99"/>
    <p:sldId id="479" r:id="rId10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Garthwaite" initials="TG" lastIdx="22" clrIdx="0"/>
  <p:cmAuthor id="2" name="Renee Calarco" initials="RC" lastIdx="15" clrIdx="1"/>
  <p:cmAuthor id="3" name="Bill Daniels" initials="bd" lastIdx="4" clrIdx="2"/>
  <p:cmAuthor id="4" name="admin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255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0EB07-A1AE-4A6A-904F-C33EFD7BD2EA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0279D-4157-4114-92E6-28C7C5DE0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189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33C198F-2C0A-4B8C-A0E9-942CFA81F82C}" type="slidenum">
              <a:rPr lang="en-US" altLang="en-US" sz="1200"/>
              <a:pPr eaLnBrk="1" hangingPunct="1"/>
              <a:t>22</a:t>
            </a:fld>
            <a:endParaRPr lang="en-US" altLang="en-US" sz="12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912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C16C99E-FADC-40F9-840B-9AD54C5C8456}" type="slidenum">
              <a:rPr lang="en-US" altLang="en-US" sz="1200"/>
              <a:pPr eaLnBrk="1" hangingPunct="1"/>
              <a:t>33</a:t>
            </a:fld>
            <a:endParaRPr lang="en-US" altLang="en-US" sz="1200" dirty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2676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A937635-2585-4A2B-A99E-1847CCE8D790}" type="slidenum">
              <a:rPr lang="en-US" altLang="en-US" sz="1200"/>
              <a:pPr eaLnBrk="1" hangingPunct="1"/>
              <a:t>34</a:t>
            </a:fld>
            <a:endParaRPr lang="en-US" altLang="en-US" sz="1200" dirty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827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F4FCBB1-3C19-422C-9906-A5EFE2B2F3FD}" type="slidenum">
              <a:rPr lang="en-US" altLang="en-US" sz="1200"/>
              <a:pPr eaLnBrk="1" hangingPunct="1"/>
              <a:t>35</a:t>
            </a:fld>
            <a:endParaRPr lang="en-US" altLang="en-US" sz="1200" dirty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353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AADE0A5-016D-4353-B59B-95DBA77849FB}" type="slidenum">
              <a:rPr lang="en-US" altLang="en-US" sz="1200"/>
              <a:pPr eaLnBrk="1" hangingPunct="1"/>
              <a:t>36</a:t>
            </a:fld>
            <a:endParaRPr lang="en-US" altLang="en-US" sz="1200" dirty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555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E4118AF-43AA-40A9-848C-C5D52D67A709}" type="slidenum">
              <a:rPr lang="en-US" altLang="en-US" sz="1200"/>
              <a:pPr eaLnBrk="1" hangingPunct="1"/>
              <a:t>37</a:t>
            </a:fld>
            <a:endParaRPr lang="en-US" altLang="en-US" sz="1200" dirty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583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57C38AE-EC10-41B2-A2B4-5CBE703D4E1B}" type="slidenum">
              <a:rPr lang="en-US" altLang="en-US" sz="1200"/>
              <a:pPr eaLnBrk="1" hangingPunct="1"/>
              <a:t>40</a:t>
            </a:fld>
            <a:endParaRPr lang="en-US" altLang="en-US" sz="1200" dirty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39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F3D69A-49CE-4BEF-86A4-B001E9150DCA}" type="slidenum">
              <a:rPr lang="en-US" altLang="en-US" sz="1200"/>
              <a:pPr eaLnBrk="1" hangingPunct="1"/>
              <a:t>41</a:t>
            </a:fld>
            <a:endParaRPr lang="en-US" altLang="en-US" sz="1200" dirty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014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5C25838-BF05-420B-9489-8F2D009CFE0B}" type="slidenum">
              <a:rPr lang="en-US" altLang="en-US" sz="1200"/>
              <a:pPr eaLnBrk="1" hangingPunct="1"/>
              <a:t>42</a:t>
            </a:fld>
            <a:endParaRPr lang="en-US" altLang="en-US" sz="1200" dirty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306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72B177-B773-4ECB-8B65-43CF91EEC150}" type="slidenum">
              <a:rPr lang="en-US" altLang="en-US" sz="1200"/>
              <a:pPr eaLnBrk="1" hangingPunct="1"/>
              <a:t>43</a:t>
            </a:fld>
            <a:endParaRPr lang="en-US" altLang="en-US" sz="1200" dirty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029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72B177-B773-4ECB-8B65-43CF91EEC150}" type="slidenum">
              <a:rPr lang="en-US" altLang="en-US" sz="1200"/>
              <a:pPr eaLnBrk="1" hangingPunct="1"/>
              <a:t>44</a:t>
            </a:fld>
            <a:endParaRPr lang="en-US" altLang="en-US" sz="1200" dirty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02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F86BB8-2696-4514-BB54-9D65142C6905}" type="slidenum">
              <a:rPr lang="en-US" altLang="en-US" sz="1200"/>
              <a:pPr eaLnBrk="1" hangingPunct="1"/>
              <a:t>23</a:t>
            </a:fld>
            <a:endParaRPr lang="en-US" altLang="en-US" sz="1200" dirty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522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72B177-B773-4ECB-8B65-43CF91EEC150}" type="slidenum">
              <a:rPr lang="en-US" altLang="en-US" sz="1200"/>
              <a:pPr eaLnBrk="1" hangingPunct="1"/>
              <a:t>45</a:t>
            </a:fld>
            <a:endParaRPr lang="en-US" altLang="en-US" sz="1200" dirty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029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72B177-B773-4ECB-8B65-43CF91EEC150}" type="slidenum">
              <a:rPr lang="en-US" altLang="en-US" sz="1200"/>
              <a:pPr eaLnBrk="1" hangingPunct="1"/>
              <a:t>46</a:t>
            </a:fld>
            <a:endParaRPr lang="en-US" altLang="en-US" sz="1200" dirty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029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72B177-B773-4ECB-8B65-43CF91EEC150}" type="slidenum">
              <a:rPr lang="en-US" altLang="en-US" sz="1200"/>
              <a:pPr eaLnBrk="1" hangingPunct="1"/>
              <a:t>47</a:t>
            </a:fld>
            <a:endParaRPr lang="en-US" altLang="en-US" sz="1200" dirty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029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3125E9-DD2B-4DB5-87FD-C3600303446F}" type="slidenum">
              <a:rPr lang="en-US" altLang="en-US" sz="1200"/>
              <a:pPr eaLnBrk="1" hangingPunct="1"/>
              <a:t>48</a:t>
            </a:fld>
            <a:endParaRPr lang="en-US" altLang="en-US" sz="1200" dirty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529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2D194B9-2828-486A-8384-2C574713931C}" type="slidenum">
              <a:rPr lang="en-US" altLang="en-US" sz="1200"/>
              <a:pPr eaLnBrk="1" hangingPunct="1"/>
              <a:t>49</a:t>
            </a:fld>
            <a:endParaRPr lang="en-US" altLang="en-US" sz="1200" dirty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592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C238D4F-8261-49CD-A8E1-CAC884D328A2}" type="slidenum">
              <a:rPr lang="en-US" altLang="en-US" sz="1200"/>
              <a:pPr eaLnBrk="1" hangingPunct="1"/>
              <a:t>50</a:t>
            </a:fld>
            <a:endParaRPr lang="en-US" altLang="en-US" sz="1200" dirty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322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3208CB-81C5-41DC-81C0-2ACD62BA066E}" type="slidenum">
              <a:rPr lang="en-US" altLang="en-US" sz="1200"/>
              <a:pPr eaLnBrk="1" hangingPunct="1"/>
              <a:t>52</a:t>
            </a:fld>
            <a:endParaRPr lang="en-US" altLang="en-US" sz="1200" dirty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248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CD8C112-59A1-4D2E-BBC8-0EF88D4515D8}" type="slidenum">
              <a:rPr lang="en-US" altLang="en-US" sz="1200"/>
              <a:pPr eaLnBrk="1" hangingPunct="1"/>
              <a:t>53</a:t>
            </a:fld>
            <a:endParaRPr lang="en-US" altLang="en-US" sz="1200" dirty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7429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CD8C112-59A1-4D2E-BBC8-0EF88D4515D8}" type="slidenum">
              <a:rPr lang="en-US" altLang="en-US" sz="1200"/>
              <a:pPr eaLnBrk="1" hangingPunct="1"/>
              <a:t>54</a:t>
            </a:fld>
            <a:endParaRPr lang="en-US" altLang="en-US" sz="1200" dirty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7429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8113F32-D56F-4C3F-8BC9-5EDE2875117E}" type="slidenum">
              <a:rPr lang="en-US" altLang="en-US" sz="1200"/>
              <a:pPr eaLnBrk="1" hangingPunct="1"/>
              <a:t>55</a:t>
            </a:fld>
            <a:endParaRPr lang="en-US" altLang="en-US" sz="1200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833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D12696-ADBA-4E0B-9C0E-1F61CA684435}" type="slidenum">
              <a:rPr lang="en-US" altLang="en-US" sz="1200"/>
              <a:pPr eaLnBrk="1" hangingPunct="1"/>
              <a:t>24</a:t>
            </a:fld>
            <a:endParaRPr lang="en-US" altLang="en-US" sz="1200" dirty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288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88F13B-36A0-42F4-AC92-5F7C7C24B2E9}" type="slidenum">
              <a:rPr lang="en-US" altLang="en-US" sz="1200"/>
              <a:pPr eaLnBrk="1" hangingPunct="1"/>
              <a:t>56</a:t>
            </a:fld>
            <a:endParaRPr lang="en-US" altLang="en-US" sz="1200" dirty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644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559FFEF-08A5-4B61-B3BA-755BFB07A90E}" type="slidenum">
              <a:rPr lang="en-US" altLang="en-US" sz="1200"/>
              <a:pPr eaLnBrk="1" hangingPunct="1"/>
              <a:t>57</a:t>
            </a:fld>
            <a:endParaRPr lang="en-US" altLang="en-US" sz="1200" dirty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761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0C09C19-3FC0-4F06-8127-5E563709F5A8}" type="slidenum">
              <a:rPr lang="en-US" altLang="en-US" sz="1200"/>
              <a:pPr eaLnBrk="1" hangingPunct="1"/>
              <a:t>58</a:t>
            </a:fld>
            <a:endParaRPr lang="en-US" altLang="en-US" sz="1200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320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E268D0-2FC1-4933-8E95-DF44B6ADE3D0}" type="slidenum">
              <a:rPr lang="en-US" altLang="en-US" sz="1200"/>
              <a:pPr eaLnBrk="1" hangingPunct="1"/>
              <a:t>59</a:t>
            </a:fld>
            <a:endParaRPr lang="en-US" altLang="en-US" sz="1200" dirty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415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55C487-B84B-4E85-89A5-2633BDCDB819}" type="slidenum">
              <a:rPr lang="en-US" altLang="en-US" sz="1200"/>
              <a:pPr eaLnBrk="1" hangingPunct="1"/>
              <a:t>60</a:t>
            </a:fld>
            <a:endParaRPr lang="en-US" altLang="en-US" sz="1200" dirty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9178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FF74A21-8807-4266-9805-51FFC91A9CA9}" type="slidenum">
              <a:rPr lang="en-US" altLang="en-US" sz="1200"/>
              <a:pPr eaLnBrk="1" hangingPunct="1"/>
              <a:t>61</a:t>
            </a:fld>
            <a:endParaRPr lang="en-US" altLang="en-US" sz="1200" dirty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5515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FF74A21-8807-4266-9805-51FFC91A9CA9}" type="slidenum">
              <a:rPr lang="en-US" altLang="en-US" sz="1200"/>
              <a:pPr eaLnBrk="1" hangingPunct="1"/>
              <a:t>62</a:t>
            </a:fld>
            <a:endParaRPr lang="en-US" altLang="en-US" sz="1200" dirty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5515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FF74A21-8807-4266-9805-51FFC91A9CA9}" type="slidenum">
              <a:rPr lang="en-US" altLang="en-US" sz="1200"/>
              <a:pPr eaLnBrk="1" hangingPunct="1"/>
              <a:t>63</a:t>
            </a:fld>
            <a:endParaRPr lang="en-US" altLang="en-US" sz="1200" dirty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5515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91D99E-7DB5-4A07-ADB2-C58B4CC28ADB}" type="slidenum">
              <a:rPr lang="en-US" altLang="en-US" sz="1200"/>
              <a:pPr eaLnBrk="1" hangingPunct="1"/>
              <a:t>64</a:t>
            </a:fld>
            <a:endParaRPr lang="en-US" altLang="en-US" sz="12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37117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CB7E351-F549-4193-ACFE-BD269F0D9A10}" type="slidenum">
              <a:rPr lang="en-US" altLang="en-US" sz="1200"/>
              <a:pPr eaLnBrk="1" hangingPunct="1"/>
              <a:t>65</a:t>
            </a:fld>
            <a:endParaRPr lang="en-US" altLang="en-US" sz="1200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90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190AD29-4D28-4AB2-8D3C-2849927197C0}" type="slidenum">
              <a:rPr lang="en-US" altLang="en-US" sz="1200"/>
              <a:pPr eaLnBrk="1" hangingPunct="1"/>
              <a:t>27</a:t>
            </a:fld>
            <a:endParaRPr lang="en-US" altLang="en-US" sz="1200" dirty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22059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C1D5CEA-0959-4394-895F-65F2B554A684}" type="slidenum">
              <a:rPr lang="en-US" altLang="en-US" sz="1200"/>
              <a:pPr eaLnBrk="1" hangingPunct="1"/>
              <a:t>67</a:t>
            </a:fld>
            <a:endParaRPr lang="en-US" altLang="en-US" sz="1200" dirty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8106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3F1DFC-E74F-4819-AFE9-2F6251B1653E}" type="slidenum">
              <a:rPr lang="en-US" altLang="en-US" sz="1200"/>
              <a:pPr eaLnBrk="1" hangingPunct="1"/>
              <a:t>68</a:t>
            </a:fld>
            <a:endParaRPr lang="en-US" altLang="en-US" sz="1200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0253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3F5414-CBA3-48BA-AE2D-3A9FCF40D200}" type="slidenum">
              <a:rPr lang="en-US" altLang="en-US" sz="1200"/>
              <a:pPr eaLnBrk="1" hangingPunct="1"/>
              <a:t>69</a:t>
            </a:fld>
            <a:endParaRPr lang="en-US" altLang="en-US" sz="1200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9105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4231A8-DA5C-485F-B236-A74F4A55263F}" type="slidenum">
              <a:rPr lang="en-US" altLang="en-US" sz="1200"/>
              <a:pPr eaLnBrk="1" hangingPunct="1"/>
              <a:t>70</a:t>
            </a:fld>
            <a:endParaRPr lang="en-US" altLang="en-US" sz="1200" dirty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23673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2C1B98-0F23-43B6-92FE-84BDA791A58C}" type="slidenum">
              <a:rPr lang="en-US" altLang="en-US" sz="1200"/>
              <a:pPr eaLnBrk="1" hangingPunct="1"/>
              <a:t>71</a:t>
            </a:fld>
            <a:endParaRPr lang="en-US" altLang="en-US" sz="1200" dirty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7213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8D5E4A-185C-475D-992E-CB762FC7A77B}" type="slidenum">
              <a:rPr lang="en-US" altLang="en-US" sz="1200"/>
              <a:pPr eaLnBrk="1" hangingPunct="1"/>
              <a:t>72</a:t>
            </a:fld>
            <a:endParaRPr lang="en-US" altLang="en-US" sz="1200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28475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D0E36D-F8E6-478C-AB31-F3CBF5B5C770}" type="slidenum">
              <a:rPr lang="en-US" altLang="en-US" sz="1200"/>
              <a:pPr eaLnBrk="1" hangingPunct="1"/>
              <a:t>73</a:t>
            </a:fld>
            <a:endParaRPr lang="en-US" altLang="en-US" sz="1200" dirty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87022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1116C4C-E8EA-4B82-B5A3-DD5DE8A33251}" type="slidenum">
              <a:rPr lang="en-US" altLang="en-US" sz="1200"/>
              <a:pPr eaLnBrk="1" hangingPunct="1"/>
              <a:t>74</a:t>
            </a:fld>
            <a:endParaRPr lang="en-US" altLang="en-US" sz="1200" dirty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8234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824892-052B-449D-96C8-1A41E6CA97D1}" type="slidenum">
              <a:rPr lang="en-US" altLang="en-US" sz="1200"/>
              <a:pPr eaLnBrk="1" hangingPunct="1"/>
              <a:t>75</a:t>
            </a:fld>
            <a:endParaRPr lang="en-US" altLang="en-US" sz="1200" dirty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1871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C1D5CEA-0959-4394-895F-65F2B554A684}" type="slidenum">
              <a:rPr lang="en-US" altLang="en-US" sz="1200"/>
              <a:pPr eaLnBrk="1" hangingPunct="1"/>
              <a:t>77</a:t>
            </a:fld>
            <a:endParaRPr lang="en-US" altLang="en-US" sz="1200" dirty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81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778721-F40A-48EC-8956-84C9F0BEB86B}" type="slidenum">
              <a:rPr lang="en-US" altLang="en-US" sz="1200"/>
              <a:pPr eaLnBrk="1" hangingPunct="1"/>
              <a:t>28</a:t>
            </a:fld>
            <a:endParaRPr lang="en-US" altLang="en-US" sz="12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0736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0E65CE-DDB9-49E5-9E95-3A8BE4291214}" type="slidenum">
              <a:rPr lang="en-US" altLang="en-US" sz="1200"/>
              <a:pPr eaLnBrk="1" hangingPunct="1"/>
              <a:t>78</a:t>
            </a:fld>
            <a:endParaRPr lang="en-US" altLang="en-US" sz="1200" dirty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831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72C572C-D9FF-4117-B44B-7CBC57F90662}" type="slidenum">
              <a:rPr lang="en-US" altLang="en-US" sz="1200"/>
              <a:pPr eaLnBrk="1" hangingPunct="1"/>
              <a:t>79</a:t>
            </a:fld>
            <a:endParaRPr lang="en-US" altLang="en-US" sz="1200" dirty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05033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0E65CE-DDB9-49E5-9E95-3A8BE4291214}" type="slidenum">
              <a:rPr lang="en-US" altLang="en-US" sz="1200"/>
              <a:pPr eaLnBrk="1" hangingPunct="1"/>
              <a:t>80</a:t>
            </a:fld>
            <a:endParaRPr lang="en-US" altLang="en-US" sz="1200" dirty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831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0E65CE-DDB9-49E5-9E95-3A8BE4291214}" type="slidenum">
              <a:rPr lang="en-US" altLang="en-US" sz="1200"/>
              <a:pPr eaLnBrk="1" hangingPunct="1"/>
              <a:t>81</a:t>
            </a:fld>
            <a:endParaRPr lang="en-US" altLang="en-US" sz="1200" dirty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831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0E65CE-DDB9-49E5-9E95-3A8BE4291214}" type="slidenum">
              <a:rPr lang="en-US" altLang="en-US" sz="1200"/>
              <a:pPr eaLnBrk="1" hangingPunct="1"/>
              <a:t>82</a:t>
            </a:fld>
            <a:endParaRPr lang="en-US" altLang="en-US" sz="1200" dirty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831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0E65CE-DDB9-49E5-9E95-3A8BE4291214}" type="slidenum">
              <a:rPr lang="en-US" altLang="en-US" sz="1200"/>
              <a:pPr eaLnBrk="1" hangingPunct="1"/>
              <a:t>83</a:t>
            </a:fld>
            <a:endParaRPr lang="en-US" altLang="en-US" sz="1200" dirty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831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0385C07-3EDE-41C0-946F-A8AD99102CAB}" type="slidenum">
              <a:rPr lang="en-US" altLang="en-US" sz="1200"/>
              <a:pPr eaLnBrk="1" hangingPunct="1"/>
              <a:t>84</a:t>
            </a:fld>
            <a:endParaRPr lang="en-US" altLang="en-US" sz="1200" dirty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86726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FCFE5C-D3E9-4FD3-844C-DEF459527896}" type="slidenum">
              <a:rPr lang="en-US" altLang="en-US" sz="1200"/>
              <a:pPr eaLnBrk="1" hangingPunct="1"/>
              <a:t>85</a:t>
            </a:fld>
            <a:endParaRPr lang="en-US" altLang="en-US" sz="1200" dirty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5691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78E5FC7-078D-4117-BA62-697E5785CE59}" type="slidenum">
              <a:rPr lang="en-US" altLang="en-US" sz="1200"/>
              <a:pPr eaLnBrk="1" hangingPunct="1"/>
              <a:t>86</a:t>
            </a:fld>
            <a:endParaRPr lang="en-US" altLang="en-US" sz="1200" dirty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9280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C1D5CEA-0959-4394-895F-65F2B554A684}" type="slidenum">
              <a:rPr lang="en-US" altLang="en-US" sz="1200"/>
              <a:pPr eaLnBrk="1" hangingPunct="1"/>
              <a:t>88</a:t>
            </a:fld>
            <a:endParaRPr lang="en-US" altLang="en-US" sz="1200" dirty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810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C972453-EB36-48EB-816C-B3CB18D8C861}" type="slidenum">
              <a:rPr lang="en-US" altLang="en-US" sz="1200"/>
              <a:pPr eaLnBrk="1" hangingPunct="1"/>
              <a:t>29</a:t>
            </a:fld>
            <a:endParaRPr lang="en-US" altLang="en-US" sz="1200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1085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47A74D-5F3C-42D3-93DB-C6AA87D6469F}" type="slidenum">
              <a:rPr lang="en-US" altLang="en-US" sz="1200"/>
              <a:pPr eaLnBrk="1" hangingPunct="1"/>
              <a:t>89</a:t>
            </a:fld>
            <a:endParaRPr lang="en-US" altLang="en-US" sz="1200" dirty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7233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E81544-854E-43D0-BE93-0A84CAD655EA}" type="slidenum">
              <a:rPr lang="en-US" altLang="en-US" sz="1200"/>
              <a:pPr eaLnBrk="1" hangingPunct="1"/>
              <a:t>90</a:t>
            </a:fld>
            <a:endParaRPr lang="en-US" altLang="en-US" sz="1200" dirty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12781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E81544-854E-43D0-BE93-0A84CAD655EA}" type="slidenum">
              <a:rPr lang="en-US" altLang="en-US" sz="1200"/>
              <a:pPr eaLnBrk="1" hangingPunct="1"/>
              <a:t>91</a:t>
            </a:fld>
            <a:endParaRPr lang="en-US" altLang="en-US" sz="1200" dirty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12781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07F0F6F-EDE5-41A9-891F-522ACDBE1A46}" type="slidenum">
              <a:rPr lang="en-US" altLang="en-US" sz="1200"/>
              <a:pPr eaLnBrk="1" hangingPunct="1"/>
              <a:t>92</a:t>
            </a:fld>
            <a:endParaRPr lang="en-US" altLang="en-US" sz="1200" dirty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3069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AE3496D-1E6C-4DC3-936C-D62BF1A1CD64}" type="slidenum">
              <a:rPr lang="en-US" altLang="en-US" sz="1200"/>
              <a:pPr eaLnBrk="1" hangingPunct="1"/>
              <a:t>93</a:t>
            </a:fld>
            <a:endParaRPr lang="en-US" altLang="en-US" sz="1200" dirty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32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D3C54-8AB9-405E-A169-5FD15FB93580}" type="slidenum">
              <a:rPr lang="en-US" altLang="en-US" sz="1200"/>
              <a:pPr eaLnBrk="1" hangingPunct="1"/>
              <a:t>94</a:t>
            </a:fld>
            <a:endParaRPr lang="en-US" altLang="en-US" sz="1200" dirty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8024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81ABA4-F782-42C4-9AC3-B18F05174FC7}" type="slidenum">
              <a:rPr lang="en-US" altLang="en-US" sz="1200"/>
              <a:pPr eaLnBrk="1" hangingPunct="1"/>
              <a:t>95</a:t>
            </a:fld>
            <a:endParaRPr lang="en-US" altLang="en-US" sz="1200" dirty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98228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81ABA4-F782-42C4-9AC3-B18F05174FC7}" type="slidenum">
              <a:rPr lang="en-US" altLang="en-US" sz="1200"/>
              <a:pPr eaLnBrk="1" hangingPunct="1"/>
              <a:t>96</a:t>
            </a:fld>
            <a:endParaRPr lang="en-US" altLang="en-US" sz="1200" dirty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982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796EAA-A2BA-4FAB-9D83-869D73FACC73}" type="slidenum">
              <a:rPr lang="en-US" altLang="en-US" sz="1200"/>
              <a:pPr eaLnBrk="1" hangingPunct="1"/>
              <a:t>30</a:t>
            </a:fld>
            <a:endParaRPr lang="en-US" altLang="en-US" sz="1200" dirty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919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C59924-EB6F-4C3C-B4C9-1BDF49823B99}" type="slidenum">
              <a:rPr lang="en-US" altLang="en-US" sz="1200"/>
              <a:pPr eaLnBrk="1" hangingPunct="1"/>
              <a:t>31</a:t>
            </a:fld>
            <a:endParaRPr lang="en-US" altLang="en-US" sz="1200" dirty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1463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C16C99E-FADC-40F9-840B-9AD54C5C8456}" type="slidenum">
              <a:rPr lang="en-US" altLang="en-US" sz="1200"/>
              <a:pPr eaLnBrk="1" hangingPunct="1"/>
              <a:t>32</a:t>
            </a:fld>
            <a:endParaRPr lang="en-US" altLang="en-US" sz="1200" dirty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267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628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769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865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595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730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050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896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924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228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612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65DF-7756-C147-B4CD-E730965BF447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FCA-64D1-7F41-90B0-CCA2D651A9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269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865DF-7756-C147-B4CD-E730965BF447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4FCA-64D1-7F41-90B0-CCA2D651A9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967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924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Using on the Job What You Learned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Summary: first key concept</a:t>
            </a:r>
          </a:p>
          <a:p>
            <a:pPr lvl="1"/>
            <a:r>
              <a:rPr lang="en-US" dirty="0" smtClean="0"/>
              <a:t>Recognize various contract documents, how they relate to each other, and their importance in providing information pertinent to successful job completion.</a:t>
            </a:r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1-10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Using on the Job What You Learned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Summary: second key concept</a:t>
            </a:r>
          </a:p>
          <a:p>
            <a:pPr lvl="1"/>
            <a:r>
              <a:rPr lang="en-US" dirty="0" smtClean="0"/>
              <a:t>Define a contract, understand terms common to construction contracts, and recognize the importance of following contractual obligations.</a:t>
            </a:r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1-11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Using on the Job What You Learned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Summary: third key concept</a:t>
            </a:r>
          </a:p>
          <a:p>
            <a:pPr lvl="1"/>
            <a:r>
              <a:rPr lang="en-US" dirty="0" smtClean="0"/>
              <a:t>Understand the various roles contractual parties have, how they interact, and the importance of cultivating positive relationships between contractual parties.</a:t>
            </a:r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1-12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323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7" y="2429810"/>
            <a:ext cx="8229600" cy="1143000"/>
          </a:xfrm>
        </p:spPr>
        <p:txBody>
          <a:bodyPr/>
          <a:lstStyle/>
          <a:p>
            <a:r>
              <a:rPr lang="en-US" dirty="0" smtClean="0"/>
              <a:t>Review the Jobsite Assignment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2-2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Differentiate between various contractual relationships.</a:t>
            </a:r>
          </a:p>
          <a:p>
            <a:pPr lvl="0"/>
            <a:r>
              <a:rPr lang="en-US" dirty="0"/>
              <a:t>Describe the roles and responsibilities of contractual parties.</a:t>
            </a:r>
          </a:p>
          <a:p>
            <a:pPr lvl="0"/>
            <a:r>
              <a:rPr lang="en-US" dirty="0"/>
              <a:t>Explain the supervisor’s role in different contractual relationships.</a:t>
            </a:r>
          </a:p>
          <a:p>
            <a:pPr lvl="0"/>
            <a:r>
              <a:rPr lang="en-US" dirty="0"/>
              <a:t>Describe potential dispute situations.</a:t>
            </a:r>
          </a:p>
          <a:p>
            <a:pPr lvl="0"/>
            <a:r>
              <a:rPr lang="en-US" dirty="0"/>
              <a:t>Describe positive practices for dispute avoidance. </a:t>
            </a:r>
          </a:p>
          <a:p>
            <a:pPr lvl="0"/>
            <a:r>
              <a:rPr lang="en-US" dirty="0"/>
              <a:t>Explain the Alternative Dispute Resolution (ADR) process.</a:t>
            </a:r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2-3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Construction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Lump-Sum (Fixed-Price) Contract </a:t>
            </a:r>
          </a:p>
          <a:p>
            <a:r>
              <a:rPr lang="en-US" sz="4000" dirty="0" smtClean="0"/>
              <a:t>Unit-Price Contract</a:t>
            </a:r>
            <a:endParaRPr lang="en-US" sz="4000" strike="sngStrike" dirty="0" smtClean="0"/>
          </a:p>
          <a:p>
            <a:r>
              <a:rPr lang="en-US" sz="4000" dirty="0" smtClean="0"/>
              <a:t>Negotiated Contract </a:t>
            </a:r>
            <a:endParaRPr lang="en-US" sz="4000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2-4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Contractual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Owner and Architect/Engineer </a:t>
            </a:r>
          </a:p>
          <a:p>
            <a:r>
              <a:rPr lang="en-US" dirty="0" smtClean="0"/>
              <a:t>Owner and General Contractor/Subcontractor </a:t>
            </a:r>
          </a:p>
          <a:p>
            <a:r>
              <a:rPr lang="en-US" dirty="0" smtClean="0"/>
              <a:t>Owner and Prime Contractor </a:t>
            </a:r>
          </a:p>
          <a:p>
            <a:r>
              <a:rPr lang="en-US" dirty="0" smtClean="0"/>
              <a:t>Owner and Construction Manager (CM) </a:t>
            </a:r>
          </a:p>
          <a:p>
            <a:r>
              <a:rPr lang="en-US" dirty="0" smtClean="0"/>
              <a:t>Owner and Design/Build 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2-5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Roles </a:t>
            </a:r>
            <a:r>
              <a:rPr lang="en-US" dirty="0"/>
              <a:t>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>
            <a:normAutofit/>
          </a:bodyPr>
          <a:lstStyle/>
          <a:p>
            <a:r>
              <a:rPr lang="en-US" dirty="0" smtClean="0"/>
              <a:t>Search ConsensusDocs 200 for your answers.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Next to each answer, write the article and section number where you found the answer. 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2-6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2113"/>
            <a:ext cx="599090" cy="53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Supervisor’s Role in Contractual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4060"/>
            <a:ext cx="8229600" cy="4020855"/>
          </a:xfrm>
        </p:spPr>
        <p:txBody>
          <a:bodyPr>
            <a:normAutofit/>
          </a:bodyPr>
          <a:lstStyle/>
          <a:p>
            <a:r>
              <a:rPr lang="en-US" dirty="0" smtClean="0"/>
              <a:t>The construction supervisor represents the contractor. </a:t>
            </a:r>
          </a:p>
          <a:p>
            <a:r>
              <a:rPr lang="en-US" dirty="0" smtClean="0"/>
              <a:t>Knowing relationships, roles, and responsibilities will help you avoid disputes and create a positive team process.</a:t>
            </a:r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2-7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501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Getting Acquainted</a:t>
            </a:r>
            <a:endParaRPr lang="en-US" sz="4800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-2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Nested Documents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2-8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NestedDocumen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480" y="1839019"/>
            <a:ext cx="4279039" cy="4211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2057" y="1227551"/>
            <a:ext cx="661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All contract documents are related.</a:t>
            </a: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Dispute Resolution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2-9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DisputeResolutionSte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22" y="1862870"/>
            <a:ext cx="4829556" cy="3858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227"/>
            <a:ext cx="7620000" cy="990600"/>
          </a:xfrm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Using on the Job What</a:t>
            </a:r>
            <a:br>
              <a:rPr lang="en-US" altLang="en-US" dirty="0"/>
            </a:br>
            <a:r>
              <a:rPr lang="en-US" altLang="en-US" dirty="0"/>
              <a:t> You Learned Today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86200"/>
          </a:xfrm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first key concept</a:t>
            </a:r>
          </a:p>
          <a:p>
            <a:pPr marL="292100" lvl="1" indent="-177800" eaLnBrk="1" hangingPunct="1"/>
            <a:r>
              <a:rPr lang="en-US" altLang="en-US" dirty="0" smtClean="0"/>
              <a:t>Understand the importance of creating and maintaining a positive workplace.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2-10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Using on the Job What</a:t>
            </a:r>
            <a:br>
              <a:rPr lang="en-US" altLang="en-US" dirty="0"/>
            </a:br>
            <a:r>
              <a:rPr lang="en-US" altLang="en-US" dirty="0"/>
              <a:t> You Learned Today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second key concept</a:t>
            </a:r>
          </a:p>
          <a:p>
            <a:pPr marL="292100" lvl="1" indent="-177800" eaLnBrk="1" hangingPunct="1"/>
            <a:r>
              <a:rPr lang="en-US" altLang="en-US" dirty="0" smtClean="0"/>
              <a:t>Recognize the benefits of building trust between contractual parties.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2-11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Using on the Job What</a:t>
            </a:r>
            <a:br>
              <a:rPr lang="en-US" altLang="en-US" dirty="0"/>
            </a:br>
            <a:r>
              <a:rPr lang="en-US" altLang="en-US" dirty="0"/>
              <a:t> You Learned Today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third key concept</a:t>
            </a:r>
          </a:p>
          <a:p>
            <a:pPr marL="292100" lvl="1" indent="-177800" eaLnBrk="1" hangingPunct="1"/>
            <a:r>
              <a:rPr lang="en-US" altLang="en-US" dirty="0" smtClean="0"/>
              <a:t>Understand how good communication practices help to avoid disputes.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2-12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182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7" y="2429810"/>
            <a:ext cx="8229600" cy="1143000"/>
          </a:xfrm>
        </p:spPr>
        <p:txBody>
          <a:bodyPr/>
          <a:lstStyle/>
          <a:p>
            <a:r>
              <a:rPr lang="en-US" dirty="0" smtClean="0"/>
              <a:t>Review the Jobsite Assignment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3-2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r>
              <a:rPr lang="en-US" sz="2800" dirty="0" smtClean="0"/>
              <a:t>Identify forms and documents commonly used by professional associations and governmental agencies.</a:t>
            </a:r>
          </a:p>
          <a:p>
            <a:r>
              <a:rPr lang="en-US" sz="2800" dirty="0" smtClean="0"/>
              <a:t>Describe design/build, construction management, and subcontractor contracts.</a:t>
            </a:r>
          </a:p>
          <a:p>
            <a:r>
              <a:rPr lang="en-US" sz="2800" dirty="0" smtClean="0"/>
              <a:t>Explain federal, state, and local regulatory issues concerning human resources, the environment, and safety.</a:t>
            </a:r>
          </a:p>
          <a:p>
            <a:r>
              <a:rPr lang="en-US" sz="2800" dirty="0" smtClean="0"/>
              <a:t>Describe liens, bonds, and insurance requirements.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3-3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Standard Forms, Contracts, </a:t>
            </a:r>
            <a:br>
              <a:rPr lang="en-US" altLang="en-US" dirty="0"/>
            </a:br>
            <a:r>
              <a:rPr lang="en-US" altLang="en-US" dirty="0"/>
              <a:t>and Documents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8696"/>
            <a:ext cx="8229600" cy="4111668"/>
          </a:xfrm>
          <a:noFill/>
        </p:spPr>
        <p:txBody>
          <a:bodyPr lIns="90488" tIns="44450" rIns="90488" bIns="44450"/>
          <a:lstStyle/>
          <a:p>
            <a:pPr marL="0" indent="0">
              <a:buNone/>
            </a:pPr>
            <a:r>
              <a:rPr lang="en-US" altLang="en-US" dirty="0" smtClean="0"/>
              <a:t> Standardized forms are prepared by:</a:t>
            </a:r>
          </a:p>
          <a:p>
            <a:pPr marL="292100" lvl="1" indent="-177800"/>
            <a:r>
              <a:rPr lang="en-US" altLang="en-US" dirty="0" smtClean="0"/>
              <a:t>AGC</a:t>
            </a:r>
          </a:p>
          <a:p>
            <a:pPr marL="292100" lvl="1" indent="-177800"/>
            <a:r>
              <a:rPr lang="en-US" altLang="en-US" dirty="0" smtClean="0"/>
              <a:t>AIA</a:t>
            </a:r>
          </a:p>
          <a:p>
            <a:pPr marL="292100" lvl="1" indent="-177800"/>
            <a:r>
              <a:rPr lang="en-US" altLang="en-US" dirty="0" smtClean="0"/>
              <a:t>EJCDC</a:t>
            </a:r>
          </a:p>
          <a:p>
            <a:pPr marL="292100" lvl="1" indent="-177800"/>
            <a:r>
              <a:rPr lang="en-US" altLang="en-US" dirty="0" smtClean="0"/>
              <a:t>CSI</a:t>
            </a:r>
          </a:p>
          <a:p>
            <a:pPr marL="292100" lvl="1" indent="-177800"/>
            <a:r>
              <a:rPr lang="en-US" altLang="en-US" dirty="0" smtClean="0"/>
              <a:t>Federal Government</a:t>
            </a:r>
          </a:p>
          <a:p>
            <a:pPr marL="0" indent="0" eaLnBrk="1" hangingPunct="1"/>
            <a:endParaRPr lang="en-US" altLang="en-US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3-4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Standardized Contracts: a Worksheet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>
              <a:buNone/>
            </a:pPr>
            <a:r>
              <a:rPr lang="en-US" altLang="en-US" dirty="0" smtClean="0"/>
              <a:t>Use the following </a:t>
            </a:r>
            <a:r>
              <a:rPr lang="en-US" dirty="0" smtClean="0"/>
              <a:t>ConsensusDocs: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200</a:t>
            </a:r>
          </a:p>
          <a:p>
            <a:pPr marL="0" indent="0" algn="ctr">
              <a:buNone/>
            </a:pPr>
            <a:r>
              <a:rPr lang="en-US" dirty="0" smtClean="0"/>
              <a:t>500</a:t>
            </a:r>
          </a:p>
          <a:p>
            <a:pPr marL="0" indent="0" algn="ctr">
              <a:buNone/>
            </a:pPr>
            <a:r>
              <a:rPr lang="en-US" dirty="0" smtClean="0"/>
              <a:t>280</a:t>
            </a:r>
          </a:p>
          <a:p>
            <a:pPr marL="0" indent="0" algn="ctr">
              <a:buNone/>
            </a:pPr>
            <a:r>
              <a:rPr lang="en-US" dirty="0" smtClean="0"/>
              <a:t>415</a:t>
            </a:r>
          </a:p>
          <a:p>
            <a:pPr marL="0" indent="0" algn="ctr">
              <a:buNone/>
            </a:pPr>
            <a:r>
              <a:rPr lang="en-US" dirty="0" smtClean="0"/>
              <a:t>420 </a:t>
            </a:r>
            <a:endParaRPr lang="en-US" altLang="en-US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3-5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4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and reinforcing the rights and responsibilities of each party involved in a project.</a:t>
            </a:r>
          </a:p>
          <a:p>
            <a:r>
              <a:rPr lang="en-US" dirty="0" smtClean="0"/>
              <a:t>Understanding and reinforcing the rights and responsibilities of the construction supervisor.</a:t>
            </a:r>
          </a:p>
          <a:p>
            <a:r>
              <a:rPr lang="en-US" dirty="0" smtClean="0"/>
              <a:t> Solving problems and resolving issues.</a:t>
            </a:r>
          </a:p>
          <a:p>
            <a:r>
              <a:rPr lang="en-US" dirty="0" smtClean="0"/>
              <a:t> Creating a win-win situation for all parties.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-3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Government Regulatory Issues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AGC Principle 1</a:t>
            </a:r>
          </a:p>
          <a:p>
            <a:pPr marL="292100" lvl="1" indent="-177800" eaLnBrk="1" hangingPunct="1"/>
            <a:r>
              <a:rPr lang="en-US" altLang="en-US" dirty="0" smtClean="0"/>
              <a:t>Readily identified and well-defined classes of people in our society have systematically been excluded from full participation in the benefits of our society.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3-6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Government Regulatory Issues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AGC Principle 2</a:t>
            </a:r>
          </a:p>
          <a:p>
            <a:pPr marL="292100" lvl="1" indent="-177800" eaLnBrk="1" hangingPunct="1"/>
            <a:r>
              <a:rPr lang="en-US" altLang="en-US" dirty="0" smtClean="0"/>
              <a:t>All persons in our society have an equal right to employment, which is fundamentally a social right in itself.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3-7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Government Regulatory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AGC Principle 3</a:t>
            </a:r>
          </a:p>
          <a:p>
            <a:pPr marL="292100" lvl="1" indent="-177800" eaLnBrk="1" hangingPunct="1"/>
            <a:r>
              <a:rPr lang="en-US" altLang="en-US" dirty="0" smtClean="0"/>
              <a:t>The “system” is obligated to correct discrimination and requires affirmative action to overcome the effects of past discriminations as well as to modify future employment patterns.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3-8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4742"/>
            <a:ext cx="8229600" cy="1143000"/>
          </a:xfrm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Worksheet:</a:t>
            </a:r>
            <a:br>
              <a:rPr lang="en-US" altLang="en-US" dirty="0"/>
            </a:br>
            <a:r>
              <a:rPr lang="en-US" altLang="en-US" dirty="0"/>
              <a:t>Liens, Bonds, and Insurance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66170"/>
            <a:ext cx="8229600" cy="4211877"/>
          </a:xfrm>
          <a:noFill/>
        </p:spPr>
        <p:txBody>
          <a:bodyPr lIns="90488" tIns="44450" rIns="90488" bIns="44450"/>
          <a:lstStyle/>
          <a:p>
            <a:pPr marL="0" indent="0">
              <a:buNone/>
            </a:pPr>
            <a:r>
              <a:rPr lang="en-US" dirty="0" smtClean="0"/>
              <a:t>Identify the type of insurance that probably would cover the loss indicated by each situation.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Write the answer in the space provided. </a:t>
            </a:r>
            <a:endParaRPr lang="en-US" altLang="en-US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3-9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Using on the Job What </a:t>
            </a:r>
            <a:br>
              <a:rPr lang="en-US" altLang="en-US" dirty="0"/>
            </a:br>
            <a:r>
              <a:rPr lang="en-US" altLang="en-US" dirty="0"/>
              <a:t>You Learned Today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first key concept</a:t>
            </a:r>
          </a:p>
          <a:p>
            <a:pPr marL="292100" lvl="1" indent="-177800" eaLnBrk="1" hangingPunct="1"/>
            <a:r>
              <a:rPr lang="en-US" altLang="en-US" dirty="0" smtClean="0"/>
              <a:t>Identify the common standard form contracts and documents developed by various agencies; realize these documents impact various supervisory activities.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3-10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Using on the Job What </a:t>
            </a:r>
            <a:br>
              <a:rPr lang="en-US" altLang="en-US" dirty="0"/>
            </a:br>
            <a:r>
              <a:rPr lang="en-US" altLang="en-US" dirty="0"/>
              <a:t>You Learned Today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second key concept</a:t>
            </a:r>
          </a:p>
          <a:p>
            <a:pPr marL="292100" lvl="1" indent="-177800" eaLnBrk="1" hangingPunct="1"/>
            <a:r>
              <a:rPr lang="en-US" altLang="en-US" dirty="0" smtClean="0"/>
              <a:t>Recognize your role as defined in design/build, construction management, and subcontractor agreements.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3-11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Using on the Job What </a:t>
            </a:r>
            <a:br>
              <a:rPr lang="en-US" altLang="en-US" dirty="0"/>
            </a:br>
            <a:r>
              <a:rPr lang="en-US" altLang="en-US" dirty="0"/>
              <a:t>You Learned Today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third key concept</a:t>
            </a:r>
          </a:p>
          <a:p>
            <a:pPr marL="292100" lvl="1" indent="-177800" eaLnBrk="1" hangingPunct="1"/>
            <a:r>
              <a:rPr lang="en-US" altLang="en-US" dirty="0" smtClean="0"/>
              <a:t>Develop practices and attitudes that ensure equal opportunity, protect the environment and produce safe work conditions.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3-12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Using on the Job What </a:t>
            </a:r>
            <a:br>
              <a:rPr lang="en-US" altLang="en-US" dirty="0"/>
            </a:br>
            <a:r>
              <a:rPr lang="en-US" altLang="en-US" dirty="0"/>
              <a:t>You Learned Today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fourth key concept</a:t>
            </a:r>
          </a:p>
          <a:p>
            <a:pPr marL="292100" lvl="1" indent="-177800" eaLnBrk="1" hangingPunct="1"/>
            <a:r>
              <a:rPr lang="en-US" altLang="en-US" dirty="0" smtClean="0"/>
              <a:t>Recognize that liens, bonds, and insurance requirements can affect successful completion of a project.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3-13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677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7" y="2429810"/>
            <a:ext cx="8229600" cy="1143000"/>
          </a:xfrm>
        </p:spPr>
        <p:txBody>
          <a:bodyPr/>
          <a:lstStyle/>
          <a:p>
            <a:r>
              <a:rPr lang="en-US" dirty="0" smtClean="0"/>
              <a:t>Review the Jobsite Assignment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4-2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4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4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Understand </a:t>
            </a:r>
            <a:r>
              <a:rPr lang="en-US" sz="2400" dirty="0"/>
              <a:t>critical information about contract documents and construction law to help recognize the various roles and responsibilities of all contracting parties.</a:t>
            </a:r>
          </a:p>
          <a:p>
            <a:r>
              <a:rPr lang="en-US" sz="2400" dirty="0" smtClean="0"/>
              <a:t>Understand </a:t>
            </a:r>
            <a:r>
              <a:rPr lang="en-US" sz="2400" dirty="0"/>
              <a:t>how contract documents and construction law can be helpful to solve problems, resolve issues and remedy conflicts.</a:t>
            </a:r>
          </a:p>
          <a:p>
            <a:r>
              <a:rPr lang="en-US" sz="2400" dirty="0" smtClean="0"/>
              <a:t>Know </a:t>
            </a:r>
            <a:r>
              <a:rPr lang="en-US" sz="2400" dirty="0"/>
              <a:t>how to develop jobsite processes that are consistent with contract documents and construction law to maintain positive relationships among contractors, architects, engineers, and owners.</a:t>
            </a:r>
          </a:p>
          <a:p>
            <a:r>
              <a:rPr lang="en-US" sz="2400" dirty="0" smtClean="0"/>
              <a:t>Know </a:t>
            </a:r>
            <a:r>
              <a:rPr lang="en-US" sz="2400" dirty="0"/>
              <a:t>how to create a productive, respectful environment on the jobsite.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-4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Locate the articles that affect the important aspects of managing general conditions</a:t>
            </a:r>
            <a:r>
              <a:rPr lang="en-US" altLang="en-US" dirty="0" smtClean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Recognize the roles and responsibilities identified by the contract.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Determine levels of decision-making authority.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Evaluate the supervisor’s role and responsibilities as an agent of the contractor.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Describe project close-out procedures.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4-3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The General Conditions Contract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The General Conditions:</a:t>
            </a:r>
          </a:p>
          <a:p>
            <a:pPr marL="292100" lvl="1" indent="-177800" eaLnBrk="1" hangingPunct="1"/>
            <a:r>
              <a:rPr lang="en-US" altLang="en-US" dirty="0" smtClean="0"/>
              <a:t>Establish a common basis for relationships on a project.</a:t>
            </a:r>
          </a:p>
          <a:p>
            <a:pPr marL="292100" lvl="1" indent="-177800" eaLnBrk="1" hangingPunct="1"/>
            <a:r>
              <a:rPr lang="en-US" altLang="en-US" dirty="0" smtClean="0"/>
              <a:t>Classify and clarify duties.</a:t>
            </a:r>
          </a:p>
          <a:p>
            <a:pPr marL="292100" lvl="1" indent="-177800" eaLnBrk="1" hangingPunct="1"/>
            <a:r>
              <a:rPr lang="en-US" altLang="en-US" dirty="0" smtClean="0"/>
              <a:t>Help to avoid disputes.</a:t>
            </a:r>
          </a:p>
          <a:p>
            <a:pPr marL="292100" lvl="1" indent="-177800" eaLnBrk="1" hangingPunct="1"/>
            <a:r>
              <a:rPr lang="en-US" altLang="en-US" dirty="0" smtClean="0"/>
              <a:t>Guide contractors in the execution of the project.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4-4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 smtClean="0"/>
              <a:t>Terms </a:t>
            </a:r>
            <a:r>
              <a:rPr lang="en-US" altLang="en-US" dirty="0"/>
              <a:t>of the General Conditions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>
              <a:buNone/>
            </a:pPr>
            <a:r>
              <a:rPr lang="en-US" dirty="0" smtClean="0"/>
              <a:t>Using ConsensusDocs 200, find the article and section numbers that affect aspects of managing general conditions.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4-5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604" y="314815"/>
            <a:ext cx="599090" cy="53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Supplementary Conditions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Supplementary Conditions:</a:t>
            </a:r>
          </a:p>
          <a:p>
            <a:pPr marL="292100" lvl="1" indent="-177800" eaLnBrk="1" hangingPunct="1"/>
            <a:r>
              <a:rPr lang="en-US" altLang="en-US" dirty="0" smtClean="0"/>
              <a:t>Provide information that is specific to a project.</a:t>
            </a:r>
          </a:p>
          <a:p>
            <a:pPr marL="292100" lvl="1" indent="-177800" eaLnBrk="1" hangingPunct="1"/>
            <a:r>
              <a:rPr lang="en-US" altLang="en-US" dirty="0" smtClean="0"/>
              <a:t>Immediately follow the General Conditions.</a:t>
            </a:r>
          </a:p>
          <a:p>
            <a:pPr marL="292100" lvl="1" indent="-177800" eaLnBrk="1" hangingPunct="1"/>
            <a:r>
              <a:rPr lang="en-US" altLang="en-US" dirty="0" smtClean="0"/>
              <a:t>Are also referred to as Special Conditions.</a:t>
            </a:r>
          </a:p>
          <a:p>
            <a:pPr marL="292100" lvl="1" indent="-177800" eaLnBrk="1" hangingPunct="1"/>
            <a:r>
              <a:rPr lang="en-US" altLang="en-US" dirty="0" smtClean="0"/>
              <a:t>Should be reviewed and discussed prior to starting a project.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4-6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 smtClean="0"/>
              <a:t>Responsibilities</a:t>
            </a:r>
            <a:endParaRPr lang="en-US" alt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>
              <a:buNone/>
            </a:pPr>
            <a:r>
              <a:rPr lang="en-US" dirty="0" smtClean="0"/>
              <a:t>Using ConsensusDocs 200, read the information contained in your assigned article.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Briefly list and describe the responsibilities as determined by the article subparagraph. </a:t>
            </a:r>
            <a:endParaRPr lang="en-US" altLang="en-US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4-7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2113"/>
            <a:ext cx="599090" cy="53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4742"/>
            <a:ext cx="8229600" cy="1143000"/>
          </a:xfrm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Using General Conditions Documents for Making Decisions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22438"/>
            <a:ext cx="8229600" cy="4214900"/>
          </a:xfrm>
          <a:noFill/>
        </p:spPr>
        <p:txBody>
          <a:bodyPr lIns="90488" tIns="44450" rIns="90488" bIns="44450"/>
          <a:lstStyle/>
          <a:p>
            <a:pPr marL="0" indent="0">
              <a:buNone/>
            </a:pPr>
            <a:r>
              <a:rPr lang="en-US" altLang="en-US" dirty="0" smtClean="0"/>
              <a:t>Determine the basis of authority for:</a:t>
            </a:r>
          </a:p>
          <a:p>
            <a:pPr marL="0" indent="457200"/>
            <a:r>
              <a:rPr lang="en-US" altLang="en-US" dirty="0" smtClean="0"/>
              <a:t>The Owner</a:t>
            </a:r>
          </a:p>
          <a:p>
            <a:pPr marL="0" indent="457200"/>
            <a:r>
              <a:rPr lang="en-US" altLang="en-US" dirty="0" smtClean="0"/>
              <a:t>The Architect/Engineer</a:t>
            </a:r>
          </a:p>
          <a:p>
            <a:pPr marL="0" indent="457200"/>
            <a:r>
              <a:rPr lang="en-US" altLang="en-US" dirty="0" smtClean="0"/>
              <a:t>The Contractor</a:t>
            </a:r>
          </a:p>
          <a:p>
            <a:pPr marL="0" indent="457200"/>
            <a:r>
              <a:rPr lang="en-US" altLang="en-US" dirty="0" smtClean="0"/>
              <a:t>The Subcontractor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4-8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The Supervisor as Agent of the Contractor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457200"/>
            <a:r>
              <a:rPr lang="en-US" altLang="en-US" dirty="0" smtClean="0"/>
              <a:t>Authority</a:t>
            </a:r>
          </a:p>
          <a:p>
            <a:pPr marL="0" indent="457200"/>
            <a:r>
              <a:rPr lang="en-US" altLang="en-US" dirty="0" smtClean="0"/>
              <a:t>Responsibility</a:t>
            </a:r>
          </a:p>
          <a:p>
            <a:pPr marL="0" indent="457200"/>
            <a:r>
              <a:rPr lang="en-US" altLang="en-US" dirty="0" smtClean="0"/>
              <a:t>Personnel relations</a:t>
            </a:r>
          </a:p>
          <a:p>
            <a:pPr marL="0" indent="457200"/>
            <a:r>
              <a:rPr lang="en-US" altLang="en-US" dirty="0" smtClean="0"/>
              <a:t>The public image</a:t>
            </a:r>
          </a:p>
          <a:p>
            <a:pPr marL="0" indent="457200"/>
            <a:r>
              <a:rPr lang="en-US" altLang="en-US" dirty="0" smtClean="0"/>
              <a:t>Dealing with the owner</a:t>
            </a:r>
          </a:p>
          <a:p>
            <a:pPr marL="0" indent="457200"/>
            <a:r>
              <a:rPr lang="en-US" altLang="en-US" dirty="0" smtClean="0"/>
              <a:t>Dealing with subcontractors</a:t>
            </a:r>
          </a:p>
          <a:p>
            <a:pPr marL="0" indent="457200"/>
            <a:r>
              <a:rPr lang="en-US" altLang="en-US" dirty="0" smtClean="0"/>
              <a:t>Keeping records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4-9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Closing Out the Job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marL="0" indent="0">
              <a:buNone/>
            </a:pPr>
            <a:endParaRPr lang="en-US" altLang="en-US" sz="3600" dirty="0" smtClean="0"/>
          </a:p>
          <a:p>
            <a:pPr marL="0" indent="0">
              <a:buNone/>
            </a:pPr>
            <a:endParaRPr lang="en-US" altLang="en-US" sz="3600" dirty="0" smtClean="0"/>
          </a:p>
          <a:p>
            <a:pPr marL="0" indent="0">
              <a:buNone/>
            </a:pPr>
            <a:r>
              <a:rPr lang="en-US" altLang="en-US" sz="3600" dirty="0" smtClean="0"/>
              <a:t>Closing out a job is like selling it to a satisfied customer.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4-10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Using on the Job What </a:t>
            </a:r>
            <a:br>
              <a:rPr lang="en-US" altLang="en-US" dirty="0"/>
            </a:br>
            <a:r>
              <a:rPr lang="en-US" altLang="en-US" dirty="0"/>
              <a:t>You Learned Today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first key concept</a:t>
            </a:r>
          </a:p>
          <a:p>
            <a:pPr marL="292100" lvl="1" indent="-177800" eaLnBrk="1" hangingPunct="1"/>
            <a:r>
              <a:rPr lang="en-US" altLang="en-US" dirty="0" smtClean="0"/>
              <a:t>The General Conditions contract identifies the roles and responsibilities of the parties involved in a construction project.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4-11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Using on the Job What </a:t>
            </a:r>
            <a:br>
              <a:rPr lang="en-US" altLang="en-US" dirty="0"/>
            </a:br>
            <a:r>
              <a:rPr lang="en-US" altLang="en-US" dirty="0"/>
              <a:t>You Learned Today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second key concept</a:t>
            </a:r>
          </a:p>
          <a:p>
            <a:pPr marL="292100" lvl="1" indent="-177800" eaLnBrk="1" hangingPunct="1"/>
            <a:r>
              <a:rPr lang="en-US" altLang="en-US" dirty="0" smtClean="0"/>
              <a:t>The supervisor can use the contract documents to determine the levels of decision-making authority.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4-12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1: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Describe the </a:t>
            </a:r>
            <a:r>
              <a:rPr lang="en-US" dirty="0"/>
              <a:t>importance of contract documents and construction law as they apply to construction supervisors.</a:t>
            </a:r>
          </a:p>
          <a:p>
            <a:r>
              <a:rPr lang="en-US" dirty="0" smtClean="0"/>
              <a:t>Define key </a:t>
            </a:r>
            <a:r>
              <a:rPr lang="en-US" dirty="0"/>
              <a:t>legal terms associated with contracts and contract documents. </a:t>
            </a:r>
          </a:p>
          <a:p>
            <a:r>
              <a:rPr lang="en-US" dirty="0" smtClean="0"/>
              <a:t>Describe common contract </a:t>
            </a:r>
            <a:r>
              <a:rPr lang="en-US" dirty="0"/>
              <a:t>documents.</a:t>
            </a:r>
          </a:p>
          <a:p>
            <a:r>
              <a:rPr lang="en-US" dirty="0" smtClean="0"/>
              <a:t>Describe how </a:t>
            </a:r>
            <a:r>
              <a:rPr lang="en-US" dirty="0"/>
              <a:t>a contract is formed and </a:t>
            </a:r>
            <a:r>
              <a:rPr lang="en-US" dirty="0" smtClean="0"/>
              <a:t>define basic </a:t>
            </a:r>
            <a:r>
              <a:rPr lang="en-US" dirty="0"/>
              <a:t>legal terms used in construction documents.</a:t>
            </a:r>
          </a:p>
          <a:p>
            <a:r>
              <a:rPr lang="en-US" dirty="0" smtClean="0"/>
              <a:t>Describe </a:t>
            </a:r>
            <a:r>
              <a:rPr lang="en-US" dirty="0"/>
              <a:t>the contractual relationships among various parties to a construction contract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-5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Using on the Job What </a:t>
            </a:r>
            <a:br>
              <a:rPr lang="en-US" altLang="en-US" dirty="0"/>
            </a:br>
            <a:r>
              <a:rPr lang="en-US" altLang="en-US" dirty="0"/>
              <a:t>You Learned Today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third key concept</a:t>
            </a:r>
          </a:p>
          <a:p>
            <a:pPr marL="292100" lvl="1" indent="-177800" eaLnBrk="1" hangingPunct="1"/>
            <a:r>
              <a:rPr lang="en-US" altLang="en-US" dirty="0" smtClean="0"/>
              <a:t>Use a closing out control program to close out a project.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4-13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703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Role Play Exercise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algn="ctr" eaLnBrk="1" hangingPunct="1">
              <a:buNone/>
            </a:pPr>
            <a:r>
              <a:rPr lang="en-US" altLang="en-US" b="1" dirty="0" smtClean="0"/>
              <a:t>Cast of characters</a:t>
            </a:r>
          </a:p>
          <a:p>
            <a:pPr eaLnBrk="1" hangingPunct="1">
              <a:buNone/>
            </a:pPr>
            <a:r>
              <a:rPr lang="en-US" altLang="en-US" dirty="0" smtClean="0"/>
              <a:t>Mike – the superintendent</a:t>
            </a:r>
          </a:p>
          <a:p>
            <a:pPr eaLnBrk="1" hangingPunct="1">
              <a:buNone/>
            </a:pPr>
            <a:r>
              <a:rPr lang="en-US" altLang="en-US" dirty="0" smtClean="0"/>
              <a:t>Earl – a laborer</a:t>
            </a:r>
          </a:p>
          <a:p>
            <a:pPr eaLnBrk="1" hangingPunct="1">
              <a:buNone/>
            </a:pPr>
            <a:r>
              <a:rPr lang="en-US" altLang="en-US" dirty="0" smtClean="0"/>
              <a:t>Inspector</a:t>
            </a:r>
          </a:p>
          <a:p>
            <a:pPr eaLnBrk="1" hangingPunct="1">
              <a:buNone/>
            </a:pPr>
            <a:r>
              <a:rPr lang="en-US" altLang="en-US" dirty="0" smtClean="0"/>
              <a:t>Tom – the carpenter foreman</a:t>
            </a:r>
          </a:p>
          <a:p>
            <a:pPr eaLnBrk="1" hangingPunct="1">
              <a:buNone/>
            </a:pPr>
            <a:r>
              <a:rPr lang="en-US" altLang="en-US" dirty="0" smtClean="0"/>
              <a:t>2 laborers</a:t>
            </a:r>
          </a:p>
          <a:p>
            <a:pPr eaLnBrk="1" hangingPunct="1">
              <a:buNone/>
            </a:pPr>
            <a:r>
              <a:rPr lang="en-US" altLang="en-US" dirty="0" smtClean="0"/>
              <a:t>Mike’s assistant</a:t>
            </a:r>
          </a:p>
          <a:p>
            <a:pPr eaLnBrk="1" hangingPunct="1">
              <a:buNone/>
            </a:pPr>
            <a:endParaRPr lang="en-US" altLang="en-US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5-2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Describe the importance and necessity of documentation.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 Manage a documentation system.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 Identify various types of documentation practices.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 Develop a model for a sound documentation system.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 Develop a win-win environment.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5-3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7514"/>
            <a:ext cx="8229600" cy="1143000"/>
          </a:xfrm>
          <a:noFill/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altLang="en-US" dirty="0" smtClean="0"/>
              <a:t>Review Jobsite Assignment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5-4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What is Field Documentation?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Documentation includes:</a:t>
            </a:r>
          </a:p>
          <a:p>
            <a:pPr marL="292100" lvl="1" indent="-177800" eaLnBrk="1" hangingPunct="1">
              <a:lnSpc>
                <a:spcPct val="90000"/>
              </a:lnSpc>
            </a:pPr>
            <a:r>
              <a:rPr lang="en-US" altLang="en-US" sz="2400" dirty="0" smtClean="0"/>
              <a:t>A complete record of the project.</a:t>
            </a:r>
          </a:p>
          <a:p>
            <a:pPr marL="292100" lvl="1" indent="-177800" eaLnBrk="1" hangingPunct="1">
              <a:lnSpc>
                <a:spcPct val="90000"/>
              </a:lnSpc>
            </a:pPr>
            <a:r>
              <a:rPr lang="en-US" altLang="en-US" sz="2400" dirty="0" smtClean="0"/>
              <a:t>All contract documents.</a:t>
            </a:r>
          </a:p>
          <a:p>
            <a:pPr marL="292100" lvl="1" indent="-177800" eaLnBrk="1" hangingPunct="1">
              <a:lnSpc>
                <a:spcPct val="90000"/>
              </a:lnSpc>
            </a:pPr>
            <a:r>
              <a:rPr lang="en-US" altLang="en-US" sz="2400" dirty="0" smtClean="0"/>
              <a:t>Records of circumstances.</a:t>
            </a:r>
          </a:p>
          <a:p>
            <a:pPr marL="292100" lvl="1" indent="-177800" eaLnBrk="1" hangingPunct="1">
              <a:lnSpc>
                <a:spcPct val="90000"/>
              </a:lnSpc>
            </a:pPr>
            <a:r>
              <a:rPr lang="en-US" altLang="en-US" sz="2400" dirty="0" smtClean="0"/>
              <a:t>Daily reports.</a:t>
            </a:r>
          </a:p>
          <a:p>
            <a:pPr marL="292100" lvl="1" indent="-177800" eaLnBrk="1" hangingPunct="1">
              <a:lnSpc>
                <a:spcPct val="90000"/>
              </a:lnSpc>
            </a:pPr>
            <a:r>
              <a:rPr lang="en-US" altLang="en-US" sz="2400" dirty="0" smtClean="0"/>
              <a:t>Meeting minutes.</a:t>
            </a:r>
          </a:p>
          <a:p>
            <a:pPr marL="292100" lvl="1" indent="-177800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marL="292100" lvl="1" indent="-177800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marL="292100" lvl="1" indent="-177800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marL="292100" lvl="1" indent="-177800"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5-5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Documentation Systems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Documentation is:</a:t>
            </a:r>
          </a:p>
          <a:p>
            <a:pPr marL="292100" lvl="1" indent="-177800" eaLnBrk="1" hangingPunct="1"/>
            <a:r>
              <a:rPr lang="en-US" altLang="en-US" dirty="0" smtClean="0"/>
              <a:t>A systematic process for keeping regular, accurate, complete and legible records of daily activities, actual circumstances, and unusual events on a project.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5-6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 fontScale="90000"/>
          </a:bodyPr>
          <a:lstStyle/>
          <a:p>
            <a:r>
              <a:rPr lang="en-US" altLang="en-US" dirty="0"/>
              <a:t>Why Documentation is </a:t>
            </a:r>
            <a:br>
              <a:rPr lang="en-US" altLang="en-US" dirty="0"/>
            </a:br>
            <a:r>
              <a:rPr lang="en-US" altLang="en-US" dirty="0"/>
              <a:t>So Important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Good documentation can:</a:t>
            </a:r>
          </a:p>
          <a:p>
            <a:pPr marL="292100" lvl="1" indent="-177800" eaLnBrk="1" hangingPunct="1"/>
            <a:r>
              <a:rPr lang="en-US" altLang="en-US" dirty="0"/>
              <a:t>I</a:t>
            </a:r>
            <a:r>
              <a:rPr lang="en-US" altLang="en-US" dirty="0" smtClean="0"/>
              <a:t>dentify issues</a:t>
            </a:r>
          </a:p>
          <a:p>
            <a:pPr marL="292100" lvl="1" indent="-177800" eaLnBrk="1" hangingPunct="1"/>
            <a:r>
              <a:rPr lang="en-US" altLang="en-US" dirty="0" smtClean="0"/>
              <a:t>Resolve conflicts</a:t>
            </a:r>
          </a:p>
          <a:p>
            <a:pPr marL="292100" lvl="1" indent="-177800" eaLnBrk="1" hangingPunct="1"/>
            <a:r>
              <a:rPr lang="en-US" altLang="en-US" dirty="0" smtClean="0"/>
              <a:t>Settle disputes</a:t>
            </a:r>
          </a:p>
          <a:p>
            <a:pPr marL="292100" lvl="1" indent="-177800" eaLnBrk="1" hangingPunct="1"/>
            <a:r>
              <a:rPr lang="en-US" altLang="en-US" dirty="0" smtClean="0"/>
              <a:t>Avoid litigation</a:t>
            </a:r>
          </a:p>
          <a:p>
            <a:pPr marL="292100" lvl="1" indent="-177800" eaLnBrk="1" hangingPunct="1"/>
            <a:r>
              <a:rPr lang="en-US" altLang="en-US" dirty="0" smtClean="0"/>
              <a:t>Provide tangible proof  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5-7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Good Documentation Practices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Good documentation must be:</a:t>
            </a:r>
          </a:p>
          <a:p>
            <a:pPr marL="292100" lvl="1" indent="-177800" eaLnBrk="1" hangingPunct="1"/>
            <a:r>
              <a:rPr lang="en-US" altLang="en-US" dirty="0" smtClean="0"/>
              <a:t>Accurate</a:t>
            </a:r>
          </a:p>
          <a:p>
            <a:pPr marL="292100" lvl="1" indent="-177800" eaLnBrk="1" hangingPunct="1"/>
            <a:r>
              <a:rPr lang="en-US" altLang="en-US" dirty="0" smtClean="0"/>
              <a:t>Objective</a:t>
            </a:r>
          </a:p>
          <a:p>
            <a:pPr marL="292100" lvl="1" indent="-177800" eaLnBrk="1" hangingPunct="1"/>
            <a:r>
              <a:rPr lang="en-US" altLang="en-US" dirty="0" smtClean="0"/>
              <a:t>Complete</a:t>
            </a:r>
          </a:p>
          <a:p>
            <a:pPr marL="292100" lvl="1" indent="-177800" eaLnBrk="1" hangingPunct="1"/>
            <a:r>
              <a:rPr lang="en-US" altLang="en-US" dirty="0" smtClean="0"/>
              <a:t>Uniform</a:t>
            </a:r>
          </a:p>
          <a:p>
            <a:pPr marL="292100" lvl="1" indent="-177800" eaLnBrk="1" hangingPunct="1"/>
            <a:r>
              <a:rPr lang="en-US" altLang="en-US" dirty="0" smtClean="0"/>
              <a:t>Credible</a:t>
            </a:r>
          </a:p>
          <a:p>
            <a:pPr marL="292100" lvl="1" indent="-177800" eaLnBrk="1" hangingPunct="1"/>
            <a:r>
              <a:rPr lang="en-US" altLang="en-US" dirty="0" smtClean="0"/>
              <a:t>Timely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5-8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How to Document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>
              <a:buNone/>
            </a:pPr>
            <a:r>
              <a:rPr lang="en-US" altLang="en-US" dirty="0" smtClean="0"/>
              <a:t> Documentation Tools</a:t>
            </a:r>
          </a:p>
          <a:p>
            <a:pPr marL="292100" lvl="1" indent="-177800" eaLnBrk="1" hangingPunct="1"/>
            <a:r>
              <a:rPr lang="en-US" altLang="en-US" dirty="0" smtClean="0"/>
              <a:t>Computers</a:t>
            </a:r>
          </a:p>
          <a:p>
            <a:pPr marL="292100" lvl="1" indent="-177800" eaLnBrk="1" hangingPunct="1"/>
            <a:r>
              <a:rPr lang="en-US" altLang="en-US" dirty="0" smtClean="0"/>
              <a:t>Photographs</a:t>
            </a:r>
          </a:p>
          <a:p>
            <a:pPr marL="292100" lvl="1" indent="-177800" eaLnBrk="1" hangingPunct="1"/>
            <a:r>
              <a:rPr lang="en-US" altLang="en-US" dirty="0" smtClean="0"/>
              <a:t>Video cameras</a:t>
            </a:r>
          </a:p>
          <a:p>
            <a:pPr marL="292100" lvl="1" indent="-177800" eaLnBrk="1" hangingPunct="1"/>
            <a:r>
              <a:rPr lang="en-US" altLang="en-US" dirty="0" smtClean="0"/>
              <a:t>Audio recorders</a:t>
            </a:r>
          </a:p>
          <a:p>
            <a:pPr marL="292100" lvl="1" indent="-177800" eaLnBrk="1" hangingPunct="1"/>
            <a:r>
              <a:rPr lang="en-US" altLang="en-US" dirty="0" smtClean="0"/>
              <a:t>Written reports</a:t>
            </a:r>
          </a:p>
          <a:p>
            <a:pPr marL="292100" lvl="1" indent="-177800" eaLnBrk="1" hangingPunct="1"/>
            <a:r>
              <a:rPr lang="en-US" altLang="en-US" dirty="0" smtClean="0"/>
              <a:t>Daily logs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5-9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Contract Documents: Drawings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Drawings graphically provide:</a:t>
            </a:r>
          </a:p>
          <a:p>
            <a:pPr lvl="1"/>
            <a:r>
              <a:rPr lang="en-US" dirty="0" smtClean="0"/>
              <a:t> Arrangements </a:t>
            </a:r>
          </a:p>
          <a:p>
            <a:pPr lvl="1"/>
            <a:r>
              <a:rPr lang="en-US" dirty="0" smtClean="0"/>
              <a:t> Materials </a:t>
            </a:r>
          </a:p>
          <a:p>
            <a:pPr lvl="1"/>
            <a:r>
              <a:rPr lang="en-US" dirty="0" smtClean="0"/>
              <a:t> Dimensions </a:t>
            </a:r>
          </a:p>
          <a:p>
            <a:pPr lvl="1"/>
            <a:r>
              <a:rPr lang="en-US" dirty="0" smtClean="0"/>
              <a:t> Configurations </a:t>
            </a:r>
          </a:p>
          <a:p>
            <a:pPr lvl="1"/>
            <a:r>
              <a:rPr lang="en-US" dirty="0" smtClean="0"/>
              <a:t> Other</a:t>
            </a:r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-6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en-US" dirty="0" smtClean="0"/>
              <a:t>Meetings: a Simulation</a:t>
            </a:r>
            <a:endParaRPr lang="en-US" altLang="en-US" sz="40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5-10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9" y="345582"/>
            <a:ext cx="675947" cy="63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Job Diary vs. Job </a:t>
            </a:r>
            <a:r>
              <a:rPr lang="en-US" altLang="en-US" dirty="0" smtClean="0"/>
              <a:t>Log</a:t>
            </a:r>
            <a:endParaRPr lang="en-US" alt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/>
              <a:t>Job diary: a personal account of all significant events that occur on a jobsite.</a:t>
            </a:r>
          </a:p>
          <a:p>
            <a:endParaRPr lang="en-US" dirty="0" smtClean="0"/>
          </a:p>
          <a:p>
            <a:r>
              <a:rPr lang="en-US" dirty="0" smtClean="0"/>
              <a:t>Job log: a record that tracks reports and forms that are created, sent or received at a jobsite.</a:t>
            </a:r>
          </a:p>
          <a:p>
            <a:pPr marL="0" indent="0" eaLnBrk="1" hangingPunct="1"/>
            <a:endParaRPr lang="en-US" altLang="en-US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5-11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12644"/>
            <a:ext cx="7696200" cy="1295400"/>
          </a:xfrm>
          <a:noFill/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altLang="en-US" dirty="0" smtClean="0"/>
              <a:t>Role Play Review: </a:t>
            </a:r>
            <a:br>
              <a:rPr lang="en-US" altLang="en-US" dirty="0" smtClean="0"/>
            </a:br>
            <a:r>
              <a:rPr lang="en-US" altLang="en-US" dirty="0" smtClean="0"/>
              <a:t>Writing the Report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5-12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696200" cy="1295400"/>
          </a:xfrm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Using on the Job What</a:t>
            </a:r>
            <a:br>
              <a:rPr lang="en-US" altLang="en-US" dirty="0"/>
            </a:br>
            <a:r>
              <a:rPr lang="en-US" altLang="en-US" dirty="0"/>
              <a:t> You Learned Today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first key concept</a:t>
            </a:r>
          </a:p>
          <a:p>
            <a:pPr marL="292100" lvl="1" indent="-177800" eaLnBrk="1" hangingPunct="1"/>
            <a:r>
              <a:rPr lang="en-US" altLang="en-US" dirty="0" smtClean="0"/>
              <a:t>Develop a documentation system that keeps regular, accurate, complete and legible records of daily events, actual circumstances, and unusual activities on the project.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5-13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second key concept</a:t>
            </a:r>
          </a:p>
          <a:p>
            <a:pPr marL="292100" lvl="1" indent="-177800" eaLnBrk="1" hangingPunct="1"/>
            <a:r>
              <a:rPr lang="en-US" altLang="en-US" dirty="0" smtClean="0"/>
              <a:t>Understand the various record keeping methods, including cameras, camcorders, tape recorders, company written forms, logs, diaries, etc.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696200" cy="1295400"/>
          </a:xfrm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Using on the Job What</a:t>
            </a:r>
            <a:br>
              <a:rPr lang="en-US" altLang="en-US" dirty="0"/>
            </a:br>
            <a:r>
              <a:rPr lang="en-US" altLang="en-US" dirty="0"/>
              <a:t> You Learned Today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5-14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third key concept</a:t>
            </a:r>
          </a:p>
          <a:p>
            <a:pPr marL="292100" lvl="1" indent="-177800" eaLnBrk="1" hangingPunct="1"/>
            <a:r>
              <a:rPr lang="en-US" altLang="en-US" dirty="0" smtClean="0"/>
              <a:t>It is important to record information in an accurate and timely fashion.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696200" cy="1295400"/>
          </a:xfrm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Using on the Job What</a:t>
            </a:r>
            <a:br>
              <a:rPr lang="en-US" altLang="en-US" dirty="0"/>
            </a:br>
            <a:r>
              <a:rPr lang="en-US" altLang="en-US" dirty="0"/>
              <a:t> You Learned Today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5-15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696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91752"/>
            <a:ext cx="6629400" cy="10668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en-US" sz="4000" dirty="0" smtClean="0"/>
              <a:t>Review Jobsite Assignment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6-2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lvl="0"/>
            <a:r>
              <a:rPr lang="en-US" sz="2800" dirty="0"/>
              <a:t>Describe the three major causes of cost overruns.</a:t>
            </a:r>
          </a:p>
          <a:p>
            <a:pPr lvl="0"/>
            <a:r>
              <a:rPr lang="en-US" sz="2800" dirty="0"/>
              <a:t>Explain the importance of the Changes Provision.</a:t>
            </a:r>
          </a:p>
          <a:p>
            <a:pPr lvl="0"/>
            <a:r>
              <a:rPr lang="en-US" sz="2800" dirty="0"/>
              <a:t>List and define different types of changes.</a:t>
            </a:r>
          </a:p>
          <a:p>
            <a:pPr lvl="0"/>
            <a:r>
              <a:rPr lang="en-US" sz="2800" dirty="0"/>
              <a:t>Identify notice and other contract requirements to recover for changes.</a:t>
            </a:r>
          </a:p>
          <a:p>
            <a:pPr lvl="0"/>
            <a:r>
              <a:rPr lang="en-US" sz="2800" dirty="0"/>
              <a:t>Explain how to handle </a:t>
            </a:r>
            <a:r>
              <a:rPr lang="en-US" sz="2800" dirty="0" smtClean="0"/>
              <a:t>differing site </a:t>
            </a:r>
            <a:r>
              <a:rPr lang="en-US" sz="2800" dirty="0"/>
              <a:t>conditions change requests.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6-3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Cost Overruns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Common factors of cost overruns</a:t>
            </a:r>
          </a:p>
          <a:p>
            <a:pPr marL="292100" lvl="1" indent="-177800" eaLnBrk="1" hangingPunct="1"/>
            <a:r>
              <a:rPr lang="en-US" altLang="en-US" dirty="0" smtClean="0"/>
              <a:t>Inaccurate estimates</a:t>
            </a:r>
          </a:p>
          <a:p>
            <a:pPr marL="292100" lvl="1" indent="-177800" eaLnBrk="1" hangingPunct="1"/>
            <a:r>
              <a:rPr lang="en-US" altLang="en-US" dirty="0" smtClean="0"/>
              <a:t>Differing site conditions</a:t>
            </a:r>
          </a:p>
          <a:p>
            <a:pPr marL="292100" lvl="1" indent="-177800" eaLnBrk="1" hangingPunct="1"/>
            <a:r>
              <a:rPr lang="en-US" altLang="en-US" dirty="0" smtClean="0"/>
              <a:t>Inadequate supervision or management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6-4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Contract Documents: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Specifications provide:</a:t>
            </a:r>
          </a:p>
          <a:p>
            <a:pPr lvl="1"/>
            <a:r>
              <a:rPr lang="en-US" dirty="0" smtClean="0"/>
              <a:t>Written instructions that detail project requirements.</a:t>
            </a:r>
          </a:p>
          <a:p>
            <a:pPr lvl="1"/>
            <a:r>
              <a:rPr lang="en-US" dirty="0" smtClean="0"/>
              <a:t>Information that is not easily shown on drawings.</a:t>
            </a:r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-7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The Changes Clause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>
              <a:buFontTx/>
              <a:buNone/>
            </a:pPr>
            <a:r>
              <a:rPr lang="en-US" altLang="en-US" dirty="0" smtClean="0"/>
              <a:t>	...allows both the owner and the contractor to make changes in the scope of a project without having to negotiate a new contract.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6-5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Revisions to Contract Documents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A supervisor should never:</a:t>
            </a:r>
          </a:p>
          <a:p>
            <a:pPr marL="292100" lvl="1" indent="-177800" eaLnBrk="1" hangingPunct="1"/>
            <a:r>
              <a:rPr lang="en-US" altLang="en-US" dirty="0" smtClean="0"/>
              <a:t>Proceed with work that differs from requirements stated in the contract documents.</a:t>
            </a:r>
          </a:p>
          <a:p>
            <a:pPr marL="292100" lvl="1" indent="-177800" eaLnBrk="1" hangingPunct="1"/>
            <a:r>
              <a:rPr lang="en-US" altLang="en-US" dirty="0" smtClean="0"/>
              <a:t>Implement any change to any contract requirements without first obtaining a properly signed change order.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6-6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9794"/>
            <a:ext cx="8229600" cy="1143000"/>
          </a:xfrm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Change Orders, Field Orders, and Change Directives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16274"/>
            <a:ext cx="8229600" cy="4133589"/>
          </a:xfrm>
          <a:noFill/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Categories requiring change orders</a:t>
            </a:r>
          </a:p>
          <a:p>
            <a:pPr marL="292100" lvl="1" indent="-177800" eaLnBrk="1" hangingPunct="1">
              <a:lnSpc>
                <a:spcPct val="90000"/>
              </a:lnSpc>
            </a:pPr>
            <a:r>
              <a:rPr lang="en-US" altLang="en-US" dirty="0" smtClean="0"/>
              <a:t>Owner’s requested change </a:t>
            </a:r>
          </a:p>
          <a:p>
            <a:pPr marL="292100" lvl="1" indent="-177800" eaLnBrk="1" hangingPunct="1">
              <a:lnSpc>
                <a:spcPct val="90000"/>
              </a:lnSpc>
            </a:pPr>
            <a:r>
              <a:rPr lang="en-US" altLang="en-US" dirty="0" smtClean="0"/>
              <a:t>Designer’s requested change </a:t>
            </a:r>
          </a:p>
          <a:p>
            <a:pPr marL="292100" lvl="1" indent="-177800" eaLnBrk="1" hangingPunct="1">
              <a:lnSpc>
                <a:spcPct val="90000"/>
              </a:lnSpc>
            </a:pPr>
            <a:r>
              <a:rPr lang="en-US" altLang="en-US" dirty="0" smtClean="0"/>
              <a:t>Contractor’s requested change </a:t>
            </a:r>
          </a:p>
          <a:p>
            <a:pPr marL="292100" lvl="1" indent="-177800" eaLnBrk="1" hangingPunct="1">
              <a:lnSpc>
                <a:spcPct val="90000"/>
              </a:lnSpc>
            </a:pPr>
            <a:r>
              <a:rPr lang="en-US" altLang="en-US" dirty="0" smtClean="0"/>
              <a:t>Recommendations by subcontractors or material suppliers </a:t>
            </a:r>
          </a:p>
          <a:p>
            <a:pPr marL="292100" lvl="1" indent="-177800" eaLnBrk="1" hangingPunct="1">
              <a:lnSpc>
                <a:spcPct val="90000"/>
              </a:lnSpc>
            </a:pPr>
            <a:r>
              <a:rPr lang="en-US" altLang="en-US" dirty="0" smtClean="0"/>
              <a:t>Requirements by building inspectors or fire marshal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6-7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Using on the Job What </a:t>
            </a:r>
            <a:br>
              <a:rPr lang="en-US" altLang="en-US" dirty="0"/>
            </a:br>
            <a:r>
              <a:rPr lang="en-US" altLang="en-US" dirty="0"/>
              <a:t>You Learned Today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first key concept</a:t>
            </a:r>
          </a:p>
          <a:p>
            <a:pPr marL="292100" lvl="1" indent="-177800" eaLnBrk="1" hangingPunct="1"/>
            <a:r>
              <a:rPr lang="en-US" altLang="en-US" dirty="0" smtClean="0"/>
              <a:t>Know the three major causes of cost overruns and identify how they can be avoided.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6-8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Using on the Job What </a:t>
            </a:r>
            <a:br>
              <a:rPr lang="en-US" altLang="en-US" dirty="0"/>
            </a:br>
            <a:r>
              <a:rPr lang="en-US" altLang="en-US" dirty="0"/>
              <a:t>You Learned Today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second key concept</a:t>
            </a:r>
          </a:p>
          <a:p>
            <a:pPr marL="292100" lvl="1" indent="-177800" eaLnBrk="1" hangingPunct="1"/>
            <a:r>
              <a:rPr lang="en-US" altLang="en-US" dirty="0" smtClean="0"/>
              <a:t>Identify different types of changes and know how they should be handled.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6-9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r>
              <a:rPr lang="en-US" altLang="en-US" dirty="0"/>
              <a:t>Using on the Job What </a:t>
            </a:r>
            <a:br>
              <a:rPr lang="en-US" altLang="en-US" dirty="0"/>
            </a:br>
            <a:r>
              <a:rPr lang="en-US" altLang="en-US" dirty="0"/>
              <a:t>You Learned Today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third key concept</a:t>
            </a:r>
          </a:p>
          <a:p>
            <a:pPr marL="292100" lvl="1" indent="-177800" eaLnBrk="1" hangingPunct="1"/>
            <a:r>
              <a:rPr lang="en-US" altLang="en-US" dirty="0" smtClean="0"/>
              <a:t>Understand ways that time impacts can affect a project, and which of them can be recovered according to the contract documents.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6-10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822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91752"/>
            <a:ext cx="6629400" cy="10668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en-US" sz="4000" dirty="0" smtClean="0"/>
              <a:t>Review Jobsite Assignment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7-2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lvl="0"/>
            <a:r>
              <a:rPr lang="en-US" sz="2800" dirty="0"/>
              <a:t>Find and identify time-related references in the contract documents.</a:t>
            </a:r>
          </a:p>
          <a:p>
            <a:pPr lvl="0"/>
            <a:r>
              <a:rPr lang="en-US" sz="2800" dirty="0"/>
              <a:t>Identify consequences of accelerations, delays, suspensions and disruptions.</a:t>
            </a:r>
          </a:p>
          <a:p>
            <a:pPr lvl="0"/>
            <a:r>
              <a:rPr lang="en-US" sz="2800" dirty="0"/>
              <a:t>Describe a process for managing requested extensions.</a:t>
            </a:r>
          </a:p>
          <a:p>
            <a:pPr lvl="0"/>
            <a:r>
              <a:rPr lang="en-US" sz="2800" dirty="0"/>
              <a:t>Analyze the effects of time-related issues on the construction project.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7-3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Construction Schedules 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Time impacts include:</a:t>
            </a:r>
          </a:p>
          <a:p>
            <a:pPr marL="292100" lvl="1" indent="-177800" eaLnBrk="1" hangingPunct="1"/>
            <a:r>
              <a:rPr lang="en-US" altLang="en-US" dirty="0" smtClean="0"/>
              <a:t>Accelerations — speed up the current process of work.</a:t>
            </a:r>
          </a:p>
          <a:p>
            <a:pPr marL="292100" lvl="1" indent="-177800" eaLnBrk="1" hangingPunct="1"/>
            <a:r>
              <a:rPr lang="en-US" altLang="en-US" dirty="0" smtClean="0"/>
              <a:t>Delays — delays to the progress; can be excusable or non-excusable.</a:t>
            </a:r>
          </a:p>
          <a:p>
            <a:pPr marL="292100" lvl="1" indent="-177800" eaLnBrk="1" hangingPunct="1"/>
            <a:r>
              <a:rPr lang="en-US" altLang="en-US" dirty="0" smtClean="0"/>
              <a:t>Suspensions — interruptions resulting in work stoppage.</a:t>
            </a:r>
          </a:p>
          <a:p>
            <a:pPr marL="292100" lvl="1" indent="-177800" eaLnBrk="1" hangingPunct="1"/>
            <a:r>
              <a:rPr lang="en-US" altLang="en-US" dirty="0" smtClean="0"/>
              <a:t>Disruptions — interruptions causing delays.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7-4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Contract Documents:</a:t>
            </a:r>
            <a:br>
              <a:rPr lang="en-US" dirty="0"/>
            </a:br>
            <a:r>
              <a:rPr lang="en-US" dirty="0"/>
              <a:t> Other Key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key documents:</a:t>
            </a:r>
          </a:p>
          <a:p>
            <a:pPr lvl="1"/>
            <a:r>
              <a:rPr lang="en-US" dirty="0" smtClean="0"/>
              <a:t>Contract</a:t>
            </a:r>
          </a:p>
          <a:p>
            <a:pPr lvl="1"/>
            <a:r>
              <a:rPr lang="en-US" dirty="0" smtClean="0"/>
              <a:t>Subcontract</a:t>
            </a:r>
          </a:p>
          <a:p>
            <a:pPr lvl="1"/>
            <a:r>
              <a:rPr lang="en-US" dirty="0" smtClean="0"/>
              <a:t>General conditions</a:t>
            </a:r>
          </a:p>
          <a:p>
            <a:pPr lvl="1"/>
            <a:r>
              <a:rPr lang="en-US" dirty="0" smtClean="0"/>
              <a:t>Supplemental conditions</a:t>
            </a:r>
          </a:p>
          <a:p>
            <a:pPr lvl="1"/>
            <a:r>
              <a:rPr lang="en-US" dirty="0" smtClean="0"/>
              <a:t>Addenda and change orders</a:t>
            </a:r>
          </a:p>
          <a:p>
            <a:pPr lvl="1"/>
            <a:r>
              <a:rPr lang="en-US" dirty="0" smtClean="0"/>
              <a:t>Purchase orders</a:t>
            </a:r>
          </a:p>
          <a:p>
            <a:pPr lvl="1"/>
            <a:r>
              <a:rPr lang="en-US" dirty="0" smtClean="0"/>
              <a:t>Request for information (RFI)</a:t>
            </a:r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1-8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Time Impacts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indent="0">
              <a:buNone/>
            </a:pPr>
            <a:endParaRPr lang="en-US" sz="2800" dirty="0" smtClean="0"/>
          </a:p>
          <a:p>
            <a:pPr indent="-457200"/>
            <a:r>
              <a:rPr lang="en-US" sz="2800" dirty="0" smtClean="0"/>
              <a:t>Accelerations</a:t>
            </a:r>
          </a:p>
          <a:p>
            <a:pPr indent="-457200"/>
            <a:r>
              <a:rPr lang="en-US" sz="2800" dirty="0" smtClean="0"/>
              <a:t>Delays</a:t>
            </a:r>
          </a:p>
          <a:p>
            <a:pPr lvl="1" indent="-457200"/>
            <a:r>
              <a:rPr lang="en-US" sz="2400" dirty="0" smtClean="0"/>
              <a:t>Non-excusable</a:t>
            </a:r>
          </a:p>
          <a:p>
            <a:pPr lvl="1" indent="-457200"/>
            <a:r>
              <a:rPr lang="en-US" sz="2400" dirty="0" smtClean="0"/>
              <a:t>Excusable</a:t>
            </a:r>
          </a:p>
          <a:p>
            <a:pPr lvl="1" indent="-457200"/>
            <a:endParaRPr lang="en-US" sz="2400" dirty="0" smtClean="0"/>
          </a:p>
          <a:p>
            <a:pPr eaLnBrk="1" hangingPunct="1">
              <a:buNone/>
            </a:pPr>
            <a:endParaRPr lang="en-US" altLang="en-US" sz="2800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7-5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Excusable Delays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indent="0">
              <a:buNone/>
            </a:pPr>
            <a:endParaRPr lang="en-US" sz="2800" dirty="0" smtClean="0"/>
          </a:p>
          <a:p>
            <a:pPr indent="-457200"/>
            <a:r>
              <a:rPr lang="en-US" sz="2800" dirty="0" smtClean="0"/>
              <a:t>Compensable</a:t>
            </a:r>
          </a:p>
          <a:p>
            <a:pPr indent="-457200"/>
            <a:r>
              <a:rPr lang="en-US" sz="2800" dirty="0" smtClean="0"/>
              <a:t>Non-compensable</a:t>
            </a:r>
          </a:p>
          <a:p>
            <a:pPr lvl="1" indent="-457200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altLang="en-US" sz="2800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7-6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r>
              <a:rPr lang="en-US" altLang="en-US" dirty="0"/>
              <a:t>Types of Delays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  <a:noFill/>
        </p:spPr>
        <p:txBody>
          <a:bodyPr lIns="90488" tIns="44450" rIns="90488" bIns="44450"/>
          <a:lstStyle/>
          <a:p>
            <a:pPr indent="0">
              <a:buNone/>
            </a:pPr>
            <a:endParaRPr lang="en-US" sz="2800" dirty="0" smtClean="0"/>
          </a:p>
          <a:p>
            <a:pPr lvl="1" indent="-457200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altLang="en-US" sz="2800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7-7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TypesOfDelay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996" y="1906044"/>
            <a:ext cx="6435275" cy="36930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altLang="en-US" dirty="0" smtClean="0"/>
              <a:t>Time Impacts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indent="0">
              <a:buNone/>
            </a:pPr>
            <a:endParaRPr lang="en-US" sz="2800" dirty="0" smtClean="0"/>
          </a:p>
          <a:p>
            <a:pPr lvl="1" indent="-457200">
              <a:buNone/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7-8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2113"/>
            <a:ext cx="599090" cy="53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altLang="en-US" sz="4000" dirty="0" smtClean="0"/>
              <a:t>Consequences of Time-Related Issues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Principal types of damage claims</a:t>
            </a:r>
          </a:p>
          <a:p>
            <a:pPr marL="292100" lvl="1" indent="-177800" eaLnBrk="1" hangingPunct="1"/>
            <a:r>
              <a:rPr lang="en-US" altLang="en-US" dirty="0"/>
              <a:t>L</a:t>
            </a:r>
            <a:r>
              <a:rPr lang="en-US" altLang="en-US" dirty="0" smtClean="0"/>
              <a:t>iquidated damages</a:t>
            </a:r>
          </a:p>
          <a:p>
            <a:pPr marL="292100" lvl="1" indent="-177800" eaLnBrk="1" hangingPunct="1"/>
            <a:r>
              <a:rPr lang="en-US" altLang="en-US" dirty="0" smtClean="0"/>
              <a:t>Compensatory damages</a:t>
            </a:r>
          </a:p>
          <a:p>
            <a:pPr marL="292100" lvl="1" indent="-177800" eaLnBrk="1" hangingPunct="1"/>
            <a:r>
              <a:rPr lang="en-US" altLang="en-US" dirty="0" smtClean="0"/>
              <a:t>Delay damages</a:t>
            </a:r>
          </a:p>
          <a:p>
            <a:pPr marL="292100" lvl="1" indent="-177800" eaLnBrk="1" hangingPunct="1"/>
            <a:r>
              <a:rPr lang="en-US" altLang="en-US" dirty="0" smtClean="0"/>
              <a:t>Claims for latent defects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7-9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268"/>
            <a:ext cx="8229600" cy="1143000"/>
          </a:xfrm>
          <a:noFill/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altLang="en-US" dirty="0" smtClean="0"/>
              <a:t>Using on the Job What </a:t>
            </a:r>
            <a:br>
              <a:rPr lang="en-US" altLang="en-US" dirty="0" smtClean="0"/>
            </a:br>
            <a:r>
              <a:rPr lang="en-US" altLang="en-US" dirty="0" smtClean="0"/>
              <a:t>You Learned Today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2934"/>
            <a:ext cx="8229600" cy="4224403"/>
          </a:xfrm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first key concept</a:t>
            </a:r>
          </a:p>
          <a:p>
            <a:pPr marL="292100" lvl="1" indent="-177800" eaLnBrk="1" hangingPunct="1"/>
            <a:r>
              <a:rPr lang="en-US" altLang="en-US" dirty="0" smtClean="0"/>
              <a:t>Various time impacts on the work can result in compensable or non-compensable claims.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7-10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35279"/>
            <a:ext cx="8229600" cy="1143000"/>
          </a:xfrm>
          <a:noFill/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altLang="en-US" dirty="0" smtClean="0"/>
              <a:t>Using on the Job What </a:t>
            </a:r>
            <a:br>
              <a:rPr lang="en-US" altLang="en-US" dirty="0" smtClean="0"/>
            </a:br>
            <a:r>
              <a:rPr lang="en-US" altLang="en-US" dirty="0" smtClean="0"/>
              <a:t>You Learned Today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3644"/>
            <a:ext cx="8229600" cy="4312085"/>
          </a:xfrm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second key concept</a:t>
            </a:r>
          </a:p>
          <a:p>
            <a:pPr marL="292100" lvl="1" indent="-177800" eaLnBrk="1" hangingPunct="1"/>
            <a:r>
              <a:rPr lang="en-US" altLang="en-US" dirty="0" smtClean="0"/>
              <a:t>Contract documents provide a process for requesting extensions of time.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7-11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700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91752"/>
            <a:ext cx="6629400" cy="1066800"/>
          </a:xfrm>
          <a:noFill/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altLang="en-US" dirty="0" smtClean="0"/>
              <a:t>Review Jobsite Assignment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8-2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altLang="en-US" dirty="0" smtClean="0"/>
              <a:t>Learning Objectives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lvl="0"/>
            <a:r>
              <a:rPr lang="en-US" sz="2800" dirty="0"/>
              <a:t>Identify the steps in the dispute resolution process.</a:t>
            </a:r>
          </a:p>
          <a:p>
            <a:pPr lvl="0"/>
            <a:r>
              <a:rPr lang="en-US" sz="2800" dirty="0"/>
              <a:t>Describe the financial impacts of going to court.</a:t>
            </a:r>
          </a:p>
          <a:p>
            <a:pPr lvl="0"/>
            <a:r>
              <a:rPr lang="en-US" sz="2800" dirty="0"/>
              <a:t>Explain the supervisor’s role in the dispute resolution process.</a:t>
            </a:r>
          </a:p>
          <a:p>
            <a:pPr lvl="0"/>
            <a:r>
              <a:rPr lang="en-US" sz="2800" dirty="0"/>
              <a:t>Describe how to obtain final resolution to disputes that are win-win solutions.</a:t>
            </a:r>
          </a:p>
          <a:p>
            <a:pPr lvl="0"/>
            <a:r>
              <a:rPr lang="en-US" sz="2800" dirty="0"/>
              <a:t>Summarize the key concepts learned in this course.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8-3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Elements of Contract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Common elements of a contract include:</a:t>
            </a:r>
          </a:p>
          <a:p>
            <a:pPr lvl="1"/>
            <a:r>
              <a:rPr lang="en-US" dirty="0" smtClean="0"/>
              <a:t>Mutual consent</a:t>
            </a:r>
          </a:p>
          <a:p>
            <a:pPr lvl="1"/>
            <a:r>
              <a:rPr lang="en-US" dirty="0" smtClean="0"/>
              <a:t>Offer and acceptance</a:t>
            </a:r>
          </a:p>
          <a:p>
            <a:pPr lvl="1"/>
            <a:r>
              <a:rPr lang="en-US" dirty="0" smtClean="0"/>
              <a:t>Exchanging something of value</a:t>
            </a:r>
          </a:p>
          <a:p>
            <a:pPr lvl="1"/>
            <a:r>
              <a:rPr lang="en-US" dirty="0" smtClean="0"/>
              <a:t>Operating in good faith</a:t>
            </a:r>
          </a:p>
          <a:p>
            <a:pPr lvl="1"/>
            <a:r>
              <a:rPr lang="en-US" dirty="0" smtClean="0"/>
              <a:t>Delivering and performing</a:t>
            </a:r>
          </a:p>
          <a:p>
            <a:pPr lvl="1"/>
            <a:r>
              <a:rPr lang="en-US" dirty="0" smtClean="0"/>
              <a:t>No violations of public policy</a:t>
            </a:r>
          </a:p>
          <a:p>
            <a:endParaRPr lang="en-US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-9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4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altLang="en-US" dirty="0" smtClean="0"/>
              <a:t>Dispute Resolution Process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Steps in Dispute Resolution:</a:t>
            </a:r>
          </a:p>
          <a:p>
            <a:pPr marL="292100" lvl="1" indent="-177800" eaLnBrk="1" hangingPunct="1"/>
            <a:r>
              <a:rPr lang="en-US" altLang="en-US" dirty="0" smtClean="0"/>
              <a:t>Prevention and negotiation</a:t>
            </a:r>
          </a:p>
          <a:p>
            <a:pPr marL="292100" lvl="1" indent="-177800" eaLnBrk="1" hangingPunct="1"/>
            <a:r>
              <a:rPr lang="en-US" altLang="en-US" dirty="0" smtClean="0"/>
              <a:t>Mediation</a:t>
            </a:r>
          </a:p>
          <a:p>
            <a:pPr marL="292100" lvl="1" indent="-177800" eaLnBrk="1" hangingPunct="1"/>
            <a:r>
              <a:rPr lang="en-US" altLang="en-US" dirty="0" smtClean="0"/>
              <a:t>Arbitration</a:t>
            </a:r>
          </a:p>
          <a:p>
            <a:pPr marL="292100" lvl="1" indent="-177800" eaLnBrk="1" hangingPunct="1"/>
            <a:r>
              <a:rPr lang="en-US" altLang="en-US" dirty="0" smtClean="0"/>
              <a:t>Dispute Boards</a:t>
            </a:r>
          </a:p>
          <a:p>
            <a:pPr marL="292100" lvl="1" indent="-177800" eaLnBrk="1" hangingPunct="1"/>
            <a:r>
              <a:rPr lang="en-US" altLang="en-US" dirty="0" smtClean="0"/>
              <a:t>Litigation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8-4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altLang="en-US" sz="4000" dirty="0" smtClean="0"/>
              <a:t>Dispute Resolution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8-5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2113"/>
            <a:ext cx="599090" cy="53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altLang="en-US" dirty="0" smtClean="0"/>
              <a:t>Using on the Job What </a:t>
            </a:r>
            <a:br>
              <a:rPr lang="en-US" altLang="en-US" dirty="0" smtClean="0"/>
            </a:br>
            <a:r>
              <a:rPr lang="en-US" altLang="en-US" dirty="0" smtClean="0"/>
              <a:t>You Learned Today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first key concept</a:t>
            </a:r>
          </a:p>
          <a:p>
            <a:pPr marL="292100" lvl="1" indent="-177800" eaLnBrk="1" hangingPunct="1"/>
            <a:r>
              <a:rPr lang="en-US" altLang="en-US" dirty="0" smtClean="0"/>
              <a:t>Understand the ADR process and recognize that the supervisor is critical to early resolution of problems.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8-6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altLang="en-US" dirty="0" smtClean="0"/>
              <a:t>Using on the Job What </a:t>
            </a:r>
            <a:br>
              <a:rPr lang="en-US" altLang="en-US" dirty="0" smtClean="0"/>
            </a:br>
            <a:r>
              <a:rPr lang="en-US" altLang="en-US" dirty="0" smtClean="0"/>
              <a:t>You Learned Today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second key concept</a:t>
            </a:r>
          </a:p>
          <a:p>
            <a:pPr marL="292100" lvl="1" indent="-177800" eaLnBrk="1" hangingPunct="1"/>
            <a:r>
              <a:rPr lang="en-US" altLang="en-US" dirty="0" smtClean="0"/>
              <a:t>Use partnering, direct negotiations, careful documentation and cooperative attitudes to create a win-win solution to potential disputes and claims.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8-7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altLang="en-US" dirty="0" smtClean="0"/>
              <a:t>Using on the Job What </a:t>
            </a:r>
            <a:br>
              <a:rPr lang="en-US" altLang="en-US" dirty="0" smtClean="0"/>
            </a:br>
            <a:r>
              <a:rPr lang="en-US" altLang="en-US" dirty="0" smtClean="0"/>
              <a:t>You Learned Today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third key concept</a:t>
            </a:r>
          </a:p>
          <a:p>
            <a:pPr marL="292100" lvl="1" indent="-177800" eaLnBrk="1" hangingPunct="1"/>
            <a:r>
              <a:rPr lang="en-US" altLang="en-US" dirty="0" smtClean="0"/>
              <a:t>Legal services are important to the project and the contractor.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8-8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altLang="en-US" dirty="0" smtClean="0"/>
              <a:t>Using on the Job What </a:t>
            </a:r>
            <a:br>
              <a:rPr lang="en-US" altLang="en-US" dirty="0" smtClean="0"/>
            </a:br>
            <a:r>
              <a:rPr lang="en-US" altLang="en-US" dirty="0" smtClean="0"/>
              <a:t>You Learned Today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b="1" dirty="0" smtClean="0"/>
              <a:t>Summary: fourth key concept</a:t>
            </a:r>
          </a:p>
          <a:p>
            <a:pPr marL="292100" lvl="1" indent="-177800" eaLnBrk="1" hangingPunct="1"/>
            <a:r>
              <a:rPr lang="en-US" altLang="en-US" dirty="0" smtClean="0"/>
              <a:t>Rely on company attorneys to provide clear explanations of contract language and advice on resolution processes.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8-9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altLang="en-US" dirty="0" smtClean="0"/>
              <a:t>Closing Activities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 marL="177800" indent="-177800"/>
            <a:r>
              <a:rPr lang="en-US" altLang="en-US" dirty="0" smtClean="0"/>
              <a:t> </a:t>
            </a:r>
            <a:r>
              <a:rPr lang="en-US" dirty="0" smtClean="0"/>
              <a:t>Registration and Evaluation</a:t>
            </a:r>
          </a:p>
          <a:p>
            <a:pPr marL="469900" lvl="1" indent="-177800"/>
            <a:r>
              <a:rPr lang="en-US" dirty="0" smtClean="0"/>
              <a:t>Register course completion for the STP and database</a:t>
            </a:r>
          </a:p>
          <a:p>
            <a:pPr marL="469900" lvl="1" indent="-177800"/>
            <a:r>
              <a:rPr lang="en-US" dirty="0" smtClean="0"/>
              <a:t>Provide feedback</a:t>
            </a:r>
          </a:p>
          <a:p>
            <a:pPr marL="177800" indent="-177800"/>
            <a:r>
              <a:rPr lang="en-US" dirty="0" smtClean="0"/>
              <a:t>Action Plan</a:t>
            </a:r>
          </a:p>
          <a:p>
            <a:pPr marL="469900" lvl="1" indent="-177800"/>
            <a:r>
              <a:rPr lang="en-US" dirty="0" smtClean="0"/>
              <a:t>How you will apply what you have learned?</a:t>
            </a:r>
          </a:p>
          <a:p>
            <a:pPr marL="177800" indent="-177800"/>
            <a:r>
              <a:rPr lang="en-US" dirty="0" smtClean="0"/>
              <a:t>Award Certificates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305800" y="6248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MT" pitchFamily="1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8-9</a:t>
            </a:r>
            <a:endParaRPr lang="en-US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8286CEFCC034DB9A35041FC642776" ma:contentTypeVersion="0" ma:contentTypeDescription="Create a new document." ma:contentTypeScope="" ma:versionID="bf7ab87cb011e152279a4cfecf6d94b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A0FD732-9C80-4FC5-8765-FD89B629A6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65344F4-B0ED-45FB-8612-260BA279FC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C82831-9E65-465D-B7B8-4C9C1B5D4E18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4134</TotalTime>
  <Words>2380</Words>
  <Application>Microsoft Office PowerPoint</Application>
  <PresentationFormat>On-screen Show (4:3)</PresentationFormat>
  <Paragraphs>515</Paragraphs>
  <Slides>96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Office Theme</vt:lpstr>
      <vt:lpstr>Slide 1</vt:lpstr>
      <vt:lpstr>Getting Acquainted</vt:lpstr>
      <vt:lpstr>Unit 4 Themes</vt:lpstr>
      <vt:lpstr>Unit 4 Objectives</vt:lpstr>
      <vt:lpstr>Session 1: Learning Objectives</vt:lpstr>
      <vt:lpstr>Contract Documents: Drawings</vt:lpstr>
      <vt:lpstr>Contract Documents: Specifications</vt:lpstr>
      <vt:lpstr>Contract Documents:  Other Key Documents</vt:lpstr>
      <vt:lpstr>Elements of Contract Documents</vt:lpstr>
      <vt:lpstr>Using on the Job What You Learned Today</vt:lpstr>
      <vt:lpstr>Using on the Job What You Learned Today</vt:lpstr>
      <vt:lpstr>Using on the Job What You Learned Today</vt:lpstr>
      <vt:lpstr>Slide 13</vt:lpstr>
      <vt:lpstr>Review the Jobsite Assignment</vt:lpstr>
      <vt:lpstr>Learning Objectives</vt:lpstr>
      <vt:lpstr>Types of Construction Contracts</vt:lpstr>
      <vt:lpstr>Contractual Relationships</vt:lpstr>
      <vt:lpstr>Roles and Responsibilities</vt:lpstr>
      <vt:lpstr>The Supervisor’s Role in Contractual Relationships</vt:lpstr>
      <vt:lpstr>Nested Documents</vt:lpstr>
      <vt:lpstr>Alternative Dispute Resolution</vt:lpstr>
      <vt:lpstr>Using on the Job What  You Learned Today</vt:lpstr>
      <vt:lpstr>Using on the Job What  You Learned Today</vt:lpstr>
      <vt:lpstr>Using on the Job What  You Learned Today</vt:lpstr>
      <vt:lpstr>Slide 25</vt:lpstr>
      <vt:lpstr>Review the Jobsite Assignment</vt:lpstr>
      <vt:lpstr>Learning Objectives</vt:lpstr>
      <vt:lpstr>Standard Forms, Contracts,  and Documents</vt:lpstr>
      <vt:lpstr>Standardized Contracts: a Worksheet</vt:lpstr>
      <vt:lpstr>Government Regulatory Issues</vt:lpstr>
      <vt:lpstr>Government Regulatory Issues</vt:lpstr>
      <vt:lpstr>Government Regulatory Issues</vt:lpstr>
      <vt:lpstr>Worksheet: Liens, Bonds, and Insurance</vt:lpstr>
      <vt:lpstr>Using on the Job What  You Learned Today</vt:lpstr>
      <vt:lpstr>Using on the Job What  You Learned Today</vt:lpstr>
      <vt:lpstr>Using on the Job What  You Learned Today</vt:lpstr>
      <vt:lpstr>Using on the Job What  You Learned Today</vt:lpstr>
      <vt:lpstr>Slide 38</vt:lpstr>
      <vt:lpstr>Review the Jobsite Assignment</vt:lpstr>
      <vt:lpstr>Learning Objectives</vt:lpstr>
      <vt:lpstr>The General Conditions Contract</vt:lpstr>
      <vt:lpstr>Terms of the General Conditions</vt:lpstr>
      <vt:lpstr>Supplementary Conditions</vt:lpstr>
      <vt:lpstr>Responsibilities</vt:lpstr>
      <vt:lpstr>Using General Conditions Documents for Making Decisions</vt:lpstr>
      <vt:lpstr>The Supervisor as Agent of the Contractor</vt:lpstr>
      <vt:lpstr>Closing Out the Job</vt:lpstr>
      <vt:lpstr>Using on the Job What  You Learned Today</vt:lpstr>
      <vt:lpstr>Using on the Job What  You Learned Today</vt:lpstr>
      <vt:lpstr>Using on the Job What  You Learned Today</vt:lpstr>
      <vt:lpstr>Slide 51</vt:lpstr>
      <vt:lpstr>Role Play Exercise</vt:lpstr>
      <vt:lpstr>Learning Objectives</vt:lpstr>
      <vt:lpstr>Review Jobsite Assignment</vt:lpstr>
      <vt:lpstr>What is Field Documentation?</vt:lpstr>
      <vt:lpstr>Documentation Systems</vt:lpstr>
      <vt:lpstr>Why Documentation is  So Important</vt:lpstr>
      <vt:lpstr>Good Documentation Practices</vt:lpstr>
      <vt:lpstr>How to Document</vt:lpstr>
      <vt:lpstr>Meetings: a Simulation</vt:lpstr>
      <vt:lpstr>Job Diary vs. Job Log</vt:lpstr>
      <vt:lpstr>Role Play Review:  Writing the Report</vt:lpstr>
      <vt:lpstr>Using on the Job What  You Learned Today</vt:lpstr>
      <vt:lpstr>Using on the Job What  You Learned Today</vt:lpstr>
      <vt:lpstr>Using on the Job What  You Learned Today</vt:lpstr>
      <vt:lpstr>Slide 66</vt:lpstr>
      <vt:lpstr>Review Jobsite Assignment</vt:lpstr>
      <vt:lpstr>Learning Objectives</vt:lpstr>
      <vt:lpstr>Cost Overruns</vt:lpstr>
      <vt:lpstr>The Changes Clause</vt:lpstr>
      <vt:lpstr>Revisions to Contract Documents</vt:lpstr>
      <vt:lpstr>Change Orders, Field Orders, and Change Directives</vt:lpstr>
      <vt:lpstr>Using on the Job What  You Learned Today</vt:lpstr>
      <vt:lpstr>Using on the Job What  You Learned Today</vt:lpstr>
      <vt:lpstr>Using on the Job What  You Learned Today</vt:lpstr>
      <vt:lpstr>Slide 76</vt:lpstr>
      <vt:lpstr>Review Jobsite Assignment</vt:lpstr>
      <vt:lpstr>Learning Objectives</vt:lpstr>
      <vt:lpstr>Construction Schedules  </vt:lpstr>
      <vt:lpstr>Time Impacts</vt:lpstr>
      <vt:lpstr>Excusable Delays</vt:lpstr>
      <vt:lpstr>Types of Delays</vt:lpstr>
      <vt:lpstr>Time Impacts</vt:lpstr>
      <vt:lpstr>Consequences of Time-Related Issues</vt:lpstr>
      <vt:lpstr>Using on the Job What  You Learned Today</vt:lpstr>
      <vt:lpstr>Using on the Job What  You Learned Today</vt:lpstr>
      <vt:lpstr>Slide 87</vt:lpstr>
      <vt:lpstr>Review Jobsite Assignment</vt:lpstr>
      <vt:lpstr>Learning Objectives</vt:lpstr>
      <vt:lpstr>Dispute Resolution Process</vt:lpstr>
      <vt:lpstr>Dispute Resolution Process</vt:lpstr>
      <vt:lpstr>Using on the Job What  You Learned Today</vt:lpstr>
      <vt:lpstr>Using on the Job What  You Learned Today</vt:lpstr>
      <vt:lpstr>Using on the Job What  You Learned Today</vt:lpstr>
      <vt:lpstr>Using on the Job What  You Learned Today</vt:lpstr>
      <vt:lpstr>Closing Activities</vt:lpstr>
    </vt:vector>
  </TitlesOfParts>
  <Company>HBP,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 Dugan</dc:creator>
  <cp:lastModifiedBy>admin</cp:lastModifiedBy>
  <cp:revision>118</cp:revision>
  <dcterms:created xsi:type="dcterms:W3CDTF">2015-01-16T20:07:34Z</dcterms:created>
  <dcterms:modified xsi:type="dcterms:W3CDTF">2015-03-31T17:03:34Z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0x01010074E8286CEFCC034DB9A35041FC642776</vt:lpwstr>
  </property>
</Properties>
</file>