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456" r:id="rId5"/>
    <p:sldId id="460" r:id="rId6"/>
    <p:sldId id="449" r:id="rId7"/>
    <p:sldId id="457" r:id="rId8"/>
    <p:sldId id="464" r:id="rId9"/>
    <p:sldId id="455" r:id="rId10"/>
    <p:sldId id="374" r:id="rId11"/>
    <p:sldId id="458" r:id="rId12"/>
    <p:sldId id="435" r:id="rId13"/>
    <p:sldId id="445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634"/>
    <a:srgbClr val="DA9694"/>
    <a:srgbClr val="C4D79B"/>
    <a:srgbClr val="632523"/>
    <a:srgbClr val="76933C"/>
    <a:srgbClr val="30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1"/>
  </p:normalViewPr>
  <p:slideViewPr>
    <p:cSldViewPr snapToGrid="0" snapToObjects="1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37961326907987E-2"/>
          <c:y val="9.8943952036919136E-2"/>
          <c:w val="0.88922298853560922"/>
          <c:h val="0.869909432794318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 Construction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[$-409]mmm\-yy;@</c:formatCode>
                <c:ptCount val="10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</c:v>
                </c:pt>
                <c:pt idx="1">
                  <c:v>-7.7882670262980139E-3</c:v>
                </c:pt>
                <c:pt idx="2">
                  <c:v>-0.15401213755900209</c:v>
                </c:pt>
                <c:pt idx="3">
                  <c:v>-7.7376938637896159E-2</c:v>
                </c:pt>
                <c:pt idx="4">
                  <c:v>-4.9325691166554345E-2</c:v>
                </c:pt>
                <c:pt idx="5">
                  <c:v>-3.7491571139581868E-2</c:v>
                </c:pt>
                <c:pt idx="6">
                  <c:v>-2.6938637896156317E-2</c:v>
                </c:pt>
                <c:pt idx="7">
                  <c:v>-1.8442346594740328E-2</c:v>
                </c:pt>
                <c:pt idx="8">
                  <c:v>-1.1496965610249463E-2</c:v>
                </c:pt>
                <c:pt idx="9">
                  <c:v>-6.304787592717403E-3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F6-0242-B213-8DBE7C2D49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Nonresidential Construction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[$-409]mmm\-yy;@</c:formatCode>
                <c:ptCount val="10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</c:numCache>
            </c:numRef>
          </c:cat>
          <c:val>
            <c:numRef>
              <c:f>Sheet1!$C$2:$C$11</c:f>
              <c:numCache>
                <c:formatCode>0.0%</c:formatCode>
                <c:ptCount val="10"/>
                <c:pt idx="0">
                  <c:v>0</c:v>
                </c:pt>
                <c:pt idx="1">
                  <c:v>-8.838572987780317E-3</c:v>
                </c:pt>
                <c:pt idx="2">
                  <c:v>-0.13390545081002431</c:v>
                </c:pt>
                <c:pt idx="3">
                  <c:v>-8.5004387185139349E-2</c:v>
                </c:pt>
                <c:pt idx="4">
                  <c:v>-6.8718299912256559E-2</c:v>
                </c:pt>
                <c:pt idx="5">
                  <c:v>-6.9659939649453384E-2</c:v>
                </c:pt>
                <c:pt idx="6">
                  <c:v>-7.1158002867721198E-2</c:v>
                </c:pt>
                <c:pt idx="7">
                  <c:v>-6.9082115265264421E-2</c:v>
                </c:pt>
                <c:pt idx="8">
                  <c:v>-5.8124852868791134E-2</c:v>
                </c:pt>
                <c:pt idx="9">
                  <c:v>-5.557814539773593E-2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6-0242-B213-8DBE7C2D49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Nonfarm Employment 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[$-409]mmm\-yy;@</c:formatCode>
                <c:ptCount val="10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</c:numCache>
            </c:numRef>
          </c:cat>
          <c:val>
            <c:numRef>
              <c:f>Sheet1!$D$2:$D$11</c:f>
              <c:numCache>
                <c:formatCode>0.0%</c:formatCode>
                <c:ptCount val="10"/>
                <c:pt idx="0">
                  <c:v>0</c:v>
                </c:pt>
                <c:pt idx="1">
                  <c:v>-9.0054636206817387E-3</c:v>
                </c:pt>
                <c:pt idx="2">
                  <c:v>-0.14534673986475408</c:v>
                </c:pt>
                <c:pt idx="3">
                  <c:v>-0.12747355095990504</c:v>
                </c:pt>
                <c:pt idx="4">
                  <c:v>-9.6115123013452444E-2</c:v>
                </c:pt>
                <c:pt idx="5">
                  <c:v>-8.4564779651456423E-2</c:v>
                </c:pt>
                <c:pt idx="6">
                  <c:v>-7.4772239822120778E-2</c:v>
                </c:pt>
                <c:pt idx="7">
                  <c:v>-7.0108813285846408E-2</c:v>
                </c:pt>
                <c:pt idx="8">
                  <c:v>-6.6107842558522395E-2</c:v>
                </c:pt>
                <c:pt idx="9">
                  <c:v>-6.4500895299187344E-2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68-4625-B3B3-174D4EC5F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yy" sourceLinked="0"/>
        <c:majorTickMark val="out"/>
        <c:minorTickMark val="none"/>
        <c:tickLblPos val="nextTo"/>
        <c:crossAx val="1523392143"/>
        <c:crossesAt val="0"/>
        <c:auto val="1"/>
        <c:lblOffset val="100"/>
        <c:baseTimeUnit val="months"/>
      </c:dateAx>
      <c:valAx>
        <c:axId val="1523392143"/>
        <c:scaling>
          <c:orientation val="minMax"/>
          <c:min val="-0.16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14958557060745E-2"/>
          <c:y val="0.10036694717806134"/>
          <c:w val="0.88922299271769489"/>
          <c:h val="0.869909432794318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nonres building construction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[$-409]mmm\-yy;@</c:formatCode>
                <c:ptCount val="7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44063</c:v>
                </c:pt>
                <c:pt idx="5">
                  <c:v>44075</c:v>
                </c:pt>
                <c:pt idx="6">
                  <c:v>44105</c:v>
                </c:pt>
              </c:numCache>
            </c:numRef>
          </c:cat>
          <c:val>
            <c:numRef>
              <c:f>Sheet1!$B$2:$B$8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-1.5612802498047513E-3</c:v>
                </c:pt>
                <c:pt idx="3">
                  <c:v>3.9032006245120999E-3</c:v>
                </c:pt>
                <c:pt idx="4">
                  <c:v>7.8064012490237564E-4</c:v>
                </c:pt>
                <c:pt idx="5">
                  <c:v>-7.8064012490237564E-4</c:v>
                </c:pt>
                <c:pt idx="6">
                  <c:v>-7.8064012490237564E-4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F6-0242-B213-8DBE7C2D49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Inputs to new nonres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[$-409]mmm\-yy;@</c:formatCode>
                <c:ptCount val="7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44063</c:v>
                </c:pt>
                <c:pt idx="5">
                  <c:v>44075</c:v>
                </c:pt>
                <c:pt idx="6">
                  <c:v>44105</c:v>
                </c:pt>
              </c:numCache>
            </c:numRef>
          </c:cat>
          <c:val>
            <c:numRef>
              <c:f>Sheet1!$C$2:$C$8</c:f>
              <c:numCache>
                <c:formatCode>0%</c:formatCode>
                <c:ptCount val="7"/>
                <c:pt idx="0" formatCode="0.0%">
                  <c:v>0</c:v>
                </c:pt>
                <c:pt idx="1">
                  <c:v>1.899335232668593E-3</c:v>
                </c:pt>
                <c:pt idx="2">
                  <c:v>2.1842355175688482E-2</c:v>
                </c:pt>
                <c:pt idx="3">
                  <c:v>3.5137701804368496E-2</c:v>
                </c:pt>
                <c:pt idx="4" formatCode="0.0%">
                  <c:v>4.2735042735042736E-2</c:v>
                </c:pt>
                <c:pt idx="5">
                  <c:v>5.6980056980056981E-2</c:v>
                </c:pt>
                <c:pt idx="6" formatCode="0.0%">
                  <c:v>6.2678062678062765E-2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6-0242-B213-8DBE7C2D49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Inputs to new res construction 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[$-409]mmm\-yy;@</c:formatCode>
                <c:ptCount val="7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44063</c:v>
                </c:pt>
                <c:pt idx="5">
                  <c:v>44075</c:v>
                </c:pt>
                <c:pt idx="6">
                  <c:v>44105</c:v>
                </c:pt>
              </c:numCache>
            </c:numRef>
          </c:cat>
          <c:val>
            <c:numRef>
              <c:f>Sheet1!$D$2:$D$8</c:f>
              <c:numCache>
                <c:formatCode>0.0%</c:formatCode>
                <c:ptCount val="7"/>
                <c:pt idx="0">
                  <c:v>0</c:v>
                </c:pt>
                <c:pt idx="1">
                  <c:v>-1.8501387604069254E-3</c:v>
                </c:pt>
                <c:pt idx="2" formatCode="0%">
                  <c:v>1.94264569842739E-2</c:v>
                </c:pt>
                <c:pt idx="3" formatCode="0%">
                  <c:v>3.0527289546716109E-2</c:v>
                </c:pt>
                <c:pt idx="4">
                  <c:v>4.9028677150786418E-2</c:v>
                </c:pt>
                <c:pt idx="5" formatCode="0%">
                  <c:v>8.510638297872343E-2</c:v>
                </c:pt>
                <c:pt idx="6">
                  <c:v>0.10360777058279375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68-4625-B3B3-174D4EC5F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yy" sourceLinked="0"/>
        <c:majorTickMark val="none"/>
        <c:minorTickMark val="none"/>
        <c:tickLblPos val="high"/>
        <c:crossAx val="1523392143"/>
        <c:crossesAt val="0"/>
        <c:auto val="1"/>
        <c:lblOffset val="100"/>
        <c:baseTimeUnit val="months"/>
      </c:dateAx>
      <c:valAx>
        <c:axId val="1523392143"/>
        <c:scaling>
          <c:orientation val="minMax"/>
          <c:max val="0.12000000000000001"/>
          <c:min val="-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0.19982</cdr:x>
      <cdr:y>0</cdr:y>
    </cdr:from>
    <cdr:to>
      <cdr:x>0.25269</cdr:x>
      <cdr:y>0.08248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1912934" y="0"/>
          <a:ext cx="506091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0.25969</cdr:x>
      <cdr:y>0</cdr:y>
    </cdr:from>
    <cdr:to>
      <cdr:x>0.34605</cdr:x>
      <cdr:y>0.08248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2696579" y="0"/>
          <a:ext cx="896792" cy="3870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0.4931</cdr:x>
      <cdr:y>0</cdr:y>
    </cdr:from>
    <cdr:to>
      <cdr:x>0.56903</cdr:x>
      <cdr:y>0.08248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4720503" y="0"/>
          <a:ext cx="726923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0.72329</cdr:x>
      <cdr:y>0</cdr:y>
    </cdr:from>
    <cdr:to>
      <cdr:x>0.77616</cdr:x>
      <cdr:y>0.08248</cdr:y>
    </cdr:to>
    <cdr:sp macro="" textlink="">
      <cdr:nvSpPr>
        <cdr:cNvPr id="5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7510570" y="-1304144"/>
          <a:ext cx="548998" cy="3870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0.79754</cdr:x>
      <cdr:y>0</cdr:y>
    </cdr:from>
    <cdr:to>
      <cdr:x>0.8504</cdr:x>
      <cdr:y>0.08248</cdr:y>
    </cdr:to>
    <cdr:sp macro="" textlink="">
      <cdr:nvSpPr>
        <cdr:cNvPr id="6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7635005" y="-1518534"/>
          <a:ext cx="506091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0.93865</cdr:x>
      <cdr:y>0</cdr:y>
    </cdr:from>
    <cdr:to>
      <cdr:x>0.99152</cdr:x>
      <cdr:y>0.08248</cdr:y>
    </cdr:to>
    <cdr:sp macro="" textlink="">
      <cdr:nvSpPr>
        <cdr:cNvPr id="7" name="TextBox 3">
          <a:extLst xmlns:a="http://schemas.openxmlformats.org/drawingml/2006/main">
            <a:ext uri="{FF2B5EF4-FFF2-40B4-BE49-F238E27FC236}">
              <a16:creationId xmlns:a16="http://schemas.microsoft.com/office/drawing/2014/main" id="{5F2F5A8E-9FD0-FC4B-9630-54FFA8C49A43}"/>
            </a:ext>
          </a:extLst>
        </cdr:cNvPr>
        <cdr:cNvSpPr txBox="1"/>
      </cdr:nvSpPr>
      <cdr:spPr>
        <a:xfrm xmlns:a="http://schemas.openxmlformats.org/drawingml/2006/main">
          <a:off x="8985897" y="-1518534"/>
          <a:ext cx="506091" cy="3693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09AB04-C996-4E0F-B3B5-8F9AE2695C6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FC3BFF-6905-428A-875D-D79AE72F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69A5E-3D04-304B-8B2D-79305FF838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471" y="4875295"/>
            <a:ext cx="5255942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>
                <a:latin typeface="Nunito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>
                <a:solidFill>
                  <a:srgbClr val="4E4E4E"/>
                </a:solidFill>
                <a:effectLst/>
                <a:latin typeface="Nunito ExtraLight" pitchFamily="2" charset="77"/>
                <a:cs typeface="Arial" panose="020B0604020202020204" pitchFamily="34" charset="0"/>
              </a:rPr>
              <a:t>The Associated General Contractors of America</a:t>
            </a:r>
            <a:endParaRPr lang="en-US" sz="1400" b="0" i="0" dirty="0">
              <a:solidFill>
                <a:srgbClr val="4E4E4E"/>
              </a:solidFill>
              <a:latin typeface="Nunito ExtraLight" pitchFamily="2" charset="7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471" y="548152"/>
            <a:ext cx="2537555" cy="100584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6471" y="2004769"/>
            <a:ext cx="2361979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Place Date Here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5B94F17A-C46E-D64D-9E67-CBA51BCA8B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6471" y="2576268"/>
            <a:ext cx="10686829" cy="20281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8000" b="1" i="0">
                <a:solidFill>
                  <a:srgbClr val="221F1F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Place Presentation Title Here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681E22C-DC4C-674E-8F7D-9DB61A30A9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81575" y="712934"/>
            <a:ext cx="6733954" cy="6762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ts val="1860"/>
              </a:lnSpc>
              <a:buFontTx/>
              <a:buNone/>
              <a:defRPr sz="1800" b="1" i="0">
                <a:solidFill>
                  <a:srgbClr val="929497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CA5187-4A9A-4541-9A36-E87DBF5AFD56}"/>
              </a:ext>
            </a:extLst>
          </p:cNvPr>
          <p:cNvSpPr/>
          <p:nvPr userDrawn="1"/>
        </p:nvSpPr>
        <p:spPr>
          <a:xfrm>
            <a:off x="0" y="6181725"/>
            <a:ext cx="12192000" cy="676275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DC78A-1DA5-7D4C-8E95-048DA73365E1}"/>
              </a:ext>
            </a:extLst>
          </p:cNvPr>
          <p:cNvSpPr txBox="1"/>
          <p:nvPr userDrawn="1"/>
        </p:nvSpPr>
        <p:spPr>
          <a:xfrm>
            <a:off x="8138160" y="6404446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 dirty="0">
                <a:solidFill>
                  <a:schemeClr val="bg1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</p:spTree>
    <p:extLst>
      <p:ext uri="{BB962C8B-B14F-4D97-AF65-F5344CB8AC3E}">
        <p14:creationId xmlns:p14="http://schemas.microsoft.com/office/powerpoint/2010/main" val="43014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4320" y="1871831"/>
            <a:ext cx="9660804" cy="331066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320" y="461115"/>
            <a:ext cx="835439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 dirty="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 dirty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63866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69754" y="1951984"/>
            <a:ext cx="8354397" cy="30314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Break or Intro of New Topic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 dirty="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 dirty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315023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4713546-9960-9A4A-9FC8-169B3D75C7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2641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 sz="1100" i="0">
                <a:latin typeface="Nunito" pitchFamily="2" charset="77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315878"/>
            <a:ext cx="2306868" cy="87653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01044" y="2233949"/>
            <a:ext cx="8189912" cy="2249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Break or Intro of New Topic Title with Image Background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71D833-4557-D94E-8ADE-FD091E9D93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EB5BE6-CE1E-E046-8A32-4672C2138595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 dirty="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004C4B-A28E-7B41-9B2C-BE000A519973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 dirty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C3B31CC9-5F1F-0044-92E6-231AE1F73B8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8230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Title + SubTitle +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2241908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2311" y="1722008"/>
            <a:ext cx="4535652" cy="34604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 dirty="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 dirty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83CD2D48-D8D2-8341-A05F-05D85603BA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15437" y="1722008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Subtitle One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D4B82B2C-700B-B440-9881-26B39C427D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5437" y="3771525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Subtitle Two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8704C630-C5B3-8647-9FA3-B1575313F4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1" y="4301936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oin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0821" y="2506972"/>
            <a:ext cx="4914677" cy="339353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EA0029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 dirty="0"/>
              <a:t>Point One</a:t>
            </a:r>
          </a:p>
          <a:p>
            <a:r>
              <a:rPr lang="en-US" dirty="0"/>
              <a:t>Point Two</a:t>
            </a:r>
          </a:p>
          <a:p>
            <a:r>
              <a:rPr lang="en-US" dirty="0"/>
              <a:t>Point Three</a:t>
            </a:r>
          </a:p>
          <a:p>
            <a:r>
              <a:rPr lang="en-US" dirty="0"/>
              <a:t>Point Four</a:t>
            </a:r>
          </a:p>
        </p:txBody>
      </p:sp>
      <p:sp>
        <p:nvSpPr>
          <p:cNvPr id="16" name="Picture Placeholder 42">
            <a:extLst>
              <a:ext uri="{FF2B5EF4-FFF2-40B4-BE49-F238E27FC236}">
                <a16:creationId xmlns:a16="http://schemas.microsoft.com/office/drawing/2014/main" id="{1B2D02DA-A124-E149-AA36-1EAE876D872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74165" y="1353496"/>
            <a:ext cx="4224079" cy="45470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latin typeface="Nunito" pitchFamily="2" charset="77"/>
              </a:defRPr>
            </a:lvl1pPr>
          </a:lstStyle>
          <a:p>
            <a:endParaRPr lang="en-US" dirty="0"/>
          </a:p>
          <a:p>
            <a:r>
              <a:rPr lang="en-US" dirty="0"/>
              <a:t>Insert or Drag and Drop Image Here</a:t>
            </a:r>
          </a:p>
          <a:p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526F6137-B09D-7742-A38F-35C76166FE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0821" y="1684805"/>
            <a:ext cx="4914677" cy="6872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2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Insert Heading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4EF5488-960B-E049-B326-EFD5543BBE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7A92DE7-D6C7-5F4F-B035-62E2A65090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4A23A9-337C-6640-A5FE-BC1C6B5D4212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 dirty="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871E5F-C400-024A-BD93-263390F56DC6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 dirty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BB2C7-1649-714B-9036-6F3313F76B6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4875" y="6488113"/>
            <a:ext cx="46228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04524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 dirty="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 dirty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 dirty="0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98518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5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c.org/learn/construction-data" TargetMode="External"/><Relationship Id="rId2" Type="http://schemas.openxmlformats.org/officeDocument/2006/relationships/hyperlink" Target="http://store.ag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agc.org/coronavir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D08FC9-76A8-D54F-BCF8-2C9F6BA104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471" y="4586536"/>
            <a:ext cx="5255942" cy="1296905"/>
          </a:xfrm>
        </p:spPr>
        <p:txBody>
          <a:bodyPr/>
          <a:lstStyle/>
          <a:p>
            <a:r>
              <a:rPr lang="en-US" sz="2400" dirty="0">
                <a:latin typeface="Nunito" panose="00000500000000000000" pitchFamily="2" charset="0"/>
              </a:rPr>
              <a:t>Ken Simonson </a:t>
            </a:r>
          </a:p>
          <a:p>
            <a:r>
              <a:rPr lang="en-US" sz="2400" dirty="0">
                <a:latin typeface="Nunito" panose="00000500000000000000" pitchFamily="2" charset="0"/>
              </a:rPr>
              <a:t>Chief Economist, AGC of America </a:t>
            </a:r>
          </a:p>
          <a:p>
            <a:r>
              <a:rPr lang="en-US" sz="2400" dirty="0">
                <a:latin typeface="Nunito" panose="00000500000000000000" pitchFamily="2" charset="0"/>
              </a:rPr>
              <a:t>ken.simonson@agc.org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64C09-28DB-654A-9CBE-A18E47989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6471" y="2474843"/>
            <a:ext cx="10686829" cy="2111693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Coronavirus </a:t>
            </a:r>
            <a:r>
              <a:rPr lang="en-US" sz="4800"/>
              <a:t>Impacts </a:t>
            </a:r>
          </a:p>
          <a:p>
            <a:r>
              <a:rPr lang="en-US" sz="4800"/>
              <a:t>and </a:t>
            </a:r>
            <a:r>
              <a:rPr lang="en-US" sz="4800" dirty="0"/>
              <a:t>Implications </a:t>
            </a:r>
          </a:p>
          <a:p>
            <a:r>
              <a:rPr lang="en-US" sz="4800" dirty="0"/>
              <a:t>for US Construction</a:t>
            </a:r>
          </a:p>
          <a:p>
            <a:endParaRPr lang="en-US" sz="3000" dirty="0"/>
          </a:p>
          <a:p>
            <a:endParaRPr lang="en-US" sz="3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6FA9E0-9533-4C15-B92A-20FD44B35F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121" y="2004769"/>
            <a:ext cx="9677179" cy="2996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December 4, 2020</a:t>
            </a:r>
            <a:r>
              <a:rPr lang="en-US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3876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384DA2-CE5A-4B00-874A-C0050F0A8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58" y="1699141"/>
            <a:ext cx="7847512" cy="4229130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Calibri  "/>
              </a:rPr>
              <a:t>The Data DIGest</a:t>
            </a:r>
            <a:r>
              <a:rPr lang="en-US" sz="2800" dirty="0">
                <a:latin typeface="Calibri  "/>
              </a:rPr>
              <a:t>: weekly 1-page email                                (subscribe at </a:t>
            </a:r>
            <a:r>
              <a:rPr lang="en-US" sz="2800" dirty="0">
                <a:latin typeface="Calibri  "/>
                <a:hlinkClick r:id="rId2"/>
              </a:rPr>
              <a:t>http://store.agc.org</a:t>
            </a:r>
            <a:r>
              <a:rPr lang="en-US" sz="2800" dirty="0">
                <a:latin typeface="Calibri  "/>
              </a:rPr>
              <a:t>)</a:t>
            </a:r>
          </a:p>
          <a:p>
            <a:r>
              <a:rPr lang="en-US" sz="2800" dirty="0">
                <a:latin typeface="Calibri  "/>
              </a:rPr>
              <a:t>Surveys, state and metro data, fact sheets: </a:t>
            </a:r>
            <a:r>
              <a:rPr lang="en-US" sz="2800" dirty="0">
                <a:latin typeface="Calibri  "/>
                <a:hlinkClick r:id="rId3"/>
              </a:rPr>
              <a:t>www.agc.org/learn/construction-data</a:t>
            </a:r>
            <a:endParaRPr lang="en-US" sz="2800" dirty="0">
              <a:latin typeface="Calibri  "/>
            </a:endParaRPr>
          </a:p>
          <a:p>
            <a:r>
              <a:rPr lang="en-US" sz="2800" dirty="0">
                <a:latin typeface="Calibri  "/>
              </a:rPr>
              <a:t>Monthly press releases: construction spending; national, state, metro employment with rankings</a:t>
            </a:r>
          </a:p>
          <a:p>
            <a:r>
              <a:rPr lang="en-US" sz="2800" dirty="0">
                <a:latin typeface="Calibri  "/>
              </a:rPr>
              <a:t>Coronavirus resources: </a:t>
            </a:r>
            <a:r>
              <a:rPr lang="en-US" sz="2800" dirty="0">
                <a:latin typeface="Calibri  "/>
                <a:hlinkClick r:id="rId4"/>
              </a:rPr>
              <a:t>www.agc.org/coronavirus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0BDFF-1CA2-412B-858D-2DDBB5AE9B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169" y="461115"/>
            <a:ext cx="8534400" cy="89799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AGC economic resources</a:t>
            </a:r>
          </a:p>
          <a:p>
            <a:r>
              <a:rPr lang="en-US" sz="3300" b="0" dirty="0"/>
              <a:t>(email ken.simonson@agc.org)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42ADF-7DBA-430C-9F23-BC6D08DAC9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Source: Author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772B3B-02F7-41B1-88E7-ED9F873998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5003" y="1359110"/>
            <a:ext cx="3303524" cy="45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5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10C7FA-94D3-4DCB-A102-2BACC766EC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9634" y="1919415"/>
            <a:ext cx="11465187" cy="42037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000" b="1" dirty="0"/>
              <a:t>Scheduled project was canceled</a:t>
            </a:r>
            <a:r>
              <a:rPr lang="en-US" sz="2000" dirty="0"/>
              <a:t>: 75% of respondents in Oct. survey, vs. 60% in Aug., 32% in June</a:t>
            </a:r>
          </a:p>
          <a:p>
            <a:pPr marL="0" indent="0">
              <a:buNone/>
            </a:pPr>
            <a:r>
              <a:rPr lang="en-US" sz="2000" b="1" dirty="0"/>
              <a:t>Won additional project</a:t>
            </a:r>
            <a:r>
              <a:rPr lang="en-US" sz="2000" dirty="0"/>
              <a:t> or add-on to project</a:t>
            </a:r>
            <a:r>
              <a:rPr lang="en-US" sz="2000" b="1" dirty="0"/>
              <a:t>:</a:t>
            </a:r>
            <a:r>
              <a:rPr lang="en-US" sz="2000" dirty="0"/>
              <a:t> 23%, similar to 21% in June</a:t>
            </a:r>
          </a:p>
          <a:p>
            <a:pPr marL="0" indent="0">
              <a:buNone/>
            </a:pPr>
            <a:r>
              <a:rPr lang="en-US" sz="2000" b="1" dirty="0"/>
              <a:t>Currently experiencing any project delays/disruptions</a:t>
            </a:r>
            <a:r>
              <a:rPr lang="en-US" sz="2000" dirty="0"/>
              <a:t>: 78%, vs. 57% in June</a:t>
            </a:r>
          </a:p>
          <a:p>
            <a:pPr marL="0" indent="0">
              <a:buNone/>
            </a:pPr>
            <a:r>
              <a:rPr lang="en-US" sz="2000" dirty="0"/>
              <a:t>  due to shortage of construction materials, equipment, or parts: 42%, vs. 25% in June</a:t>
            </a:r>
          </a:p>
          <a:p>
            <a:pPr marL="0" indent="0">
              <a:buNone/>
            </a:pPr>
            <a:r>
              <a:rPr lang="en-US" sz="2000" dirty="0"/>
              <a:t>  due to shortage of craftworkers or subcontractors: 35%, unchanged from June</a:t>
            </a:r>
          </a:p>
          <a:p>
            <a:pPr marL="0" indent="0">
              <a:buNone/>
            </a:pPr>
            <a:r>
              <a:rPr lang="en-US" sz="2000" b="1" dirty="0"/>
              <a:t>Return to normal volume of business</a:t>
            </a:r>
            <a:r>
              <a:rPr lang="en-US" sz="2000" dirty="0"/>
              <a:t>: already there 35%;  will take more than 6 months 34%</a:t>
            </a:r>
          </a:p>
          <a:p>
            <a:pPr marL="0" indent="0">
              <a:buNone/>
            </a:pPr>
            <a:r>
              <a:rPr lang="en-US" sz="2000" u="sng" dirty="0"/>
              <a:t>Workforce survey:</a:t>
            </a:r>
          </a:p>
          <a:p>
            <a:pPr marL="0" indent="0">
              <a:buNone/>
            </a:pPr>
            <a:r>
              <a:rPr lang="en-US" sz="2000" dirty="0"/>
              <a:t>Having </a:t>
            </a:r>
            <a:r>
              <a:rPr lang="en-US" sz="2000" b="1" dirty="0"/>
              <a:t>hard time filling</a:t>
            </a:r>
            <a:r>
              <a:rPr lang="en-US" sz="2000" b="1"/>
              <a:t>: craft </a:t>
            </a:r>
            <a:r>
              <a:rPr lang="en-US" sz="2000" b="1" dirty="0"/>
              <a:t>positions </a:t>
            </a:r>
            <a:r>
              <a:rPr lang="en-US" sz="2000" dirty="0"/>
              <a:t>52% (80% in 2019 survey); </a:t>
            </a:r>
            <a:r>
              <a:rPr lang="en-US" sz="2000" b="1" dirty="0"/>
              <a:t>salaried</a:t>
            </a:r>
            <a:r>
              <a:rPr lang="en-US" sz="2000" dirty="0"/>
              <a:t> 28% (57% in 2019)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4385F-AB11-4D5D-BC31-81C122836F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633" y="344161"/>
            <a:ext cx="8795036" cy="187652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rPr>
              <a:t>AGC Survey Highlights</a:t>
            </a:r>
          </a:p>
          <a:p>
            <a:r>
              <a:rPr lang="en-US" sz="1800" b="0" dirty="0">
                <a:solidFill>
                  <a:prstClr val="black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rPr>
              <a:t>Coronavirus surveys conducted Oct. 7-19 (1,077 responses) &amp; June 9-17 (635)</a:t>
            </a:r>
          </a:p>
          <a:p>
            <a:r>
              <a:rPr lang="en-US" sz="1800" b="0" dirty="0">
                <a:solidFill>
                  <a:prstClr val="black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rPr>
              <a:t>Workforce survey conducted Aug. 4-26; 2,005 responses</a:t>
            </a:r>
          </a:p>
          <a:p>
            <a:r>
              <a:rPr lang="en-US" sz="1800" b="0" i="1" dirty="0"/>
              <a:t>(Note: All percentages are % of respondents, not % of projects, dollars, etc.)</a:t>
            </a:r>
          </a:p>
          <a:p>
            <a:endParaRPr lang="en-US" sz="2000" b="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C22A6-C47C-479A-989F-BD0729DF2FE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Source: Author </a:t>
            </a:r>
          </a:p>
        </p:txBody>
      </p:sp>
    </p:spTree>
    <p:extLst>
      <p:ext uri="{BB962C8B-B14F-4D97-AF65-F5344CB8AC3E}">
        <p14:creationId xmlns:p14="http://schemas.microsoft.com/office/powerpoint/2010/main" val="7489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3AAA6B-A918-EE44-9E37-0D22E806BF1C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176982" y="1376999"/>
          <a:ext cx="8838432" cy="447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868745-2DDD-E046-A63A-7A6776DF7B4D}"/>
              </a:ext>
            </a:extLst>
          </p:cNvPr>
          <p:cNvSpPr txBox="1">
            <a:spLocks/>
          </p:cNvSpPr>
          <p:nvPr/>
        </p:nvSpPr>
        <p:spPr>
          <a:xfrm>
            <a:off x="0" y="151839"/>
            <a:ext cx="9300754" cy="809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Total Nonfarm &amp; Construction Employment, Feb.-Nov. 2020</a:t>
            </a:r>
          </a:p>
          <a:p>
            <a:r>
              <a:rPr lang="en-US" sz="2200" b="0" dirty="0"/>
              <a:t>cumulative change (seasonally adjusted)</a:t>
            </a:r>
          </a:p>
          <a:p>
            <a:endParaRPr lang="en-US" sz="24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85493-7F4D-C54A-ACB5-D38BEBDD3C4C}"/>
              </a:ext>
            </a:extLst>
          </p:cNvPr>
          <p:cNvSpPr txBox="1"/>
          <p:nvPr/>
        </p:nvSpPr>
        <p:spPr>
          <a:xfrm>
            <a:off x="8719732" y="1847587"/>
            <a:ext cx="1531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Residential Construction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43FBE-CB77-D24B-820B-4C248BCF2447}"/>
              </a:ext>
            </a:extLst>
          </p:cNvPr>
          <p:cNvSpPr txBox="1"/>
          <p:nvPr/>
        </p:nvSpPr>
        <p:spPr>
          <a:xfrm>
            <a:off x="8732551" y="2703671"/>
            <a:ext cx="162232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Nonresidential Construction</a:t>
            </a:r>
          </a:p>
          <a:p>
            <a:endParaRPr lang="en-US" sz="17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4784C0-1419-3C4A-806A-831B08A32E46}"/>
              </a:ext>
            </a:extLst>
          </p:cNvPr>
          <p:cNvSpPr txBox="1"/>
          <p:nvPr/>
        </p:nvSpPr>
        <p:spPr>
          <a:xfrm>
            <a:off x="629269" y="5655321"/>
            <a:ext cx="840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2/20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60663-DBBA-204F-BE19-5B21D410CE3E}"/>
              </a:ext>
            </a:extLst>
          </p:cNvPr>
          <p:cNvSpPr txBox="1"/>
          <p:nvPr/>
        </p:nvSpPr>
        <p:spPr>
          <a:xfrm>
            <a:off x="1469927" y="5671885"/>
            <a:ext cx="840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3/20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1DE0EA-0165-3848-BD9B-FB03FE3CDACD}"/>
              </a:ext>
            </a:extLst>
          </p:cNvPr>
          <p:cNvSpPr txBox="1"/>
          <p:nvPr/>
        </p:nvSpPr>
        <p:spPr>
          <a:xfrm>
            <a:off x="3240731" y="5670923"/>
            <a:ext cx="660823" cy="374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328D5-3074-8240-B3D9-5CCBF66284A9}"/>
              </a:ext>
            </a:extLst>
          </p:cNvPr>
          <p:cNvSpPr txBox="1"/>
          <p:nvPr/>
        </p:nvSpPr>
        <p:spPr>
          <a:xfrm>
            <a:off x="2349694" y="5670923"/>
            <a:ext cx="782594" cy="374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4/20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2798B-8582-604E-AC7C-F961D361714B}"/>
              </a:ext>
            </a:extLst>
          </p:cNvPr>
          <p:cNvSpPr txBox="1"/>
          <p:nvPr/>
        </p:nvSpPr>
        <p:spPr>
          <a:xfrm>
            <a:off x="4114610" y="5655321"/>
            <a:ext cx="660823" cy="374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6/20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BD7E0-16B8-B240-9D92-7FB8126E3E01}"/>
              </a:ext>
            </a:extLst>
          </p:cNvPr>
          <p:cNvSpPr txBox="1"/>
          <p:nvPr/>
        </p:nvSpPr>
        <p:spPr>
          <a:xfrm>
            <a:off x="4954336" y="5655321"/>
            <a:ext cx="66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7/20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4CA414-1873-0D4F-8725-830861BF95A3}"/>
              </a:ext>
            </a:extLst>
          </p:cNvPr>
          <p:cNvSpPr txBox="1"/>
          <p:nvPr/>
        </p:nvSpPr>
        <p:spPr>
          <a:xfrm>
            <a:off x="5842591" y="5671885"/>
            <a:ext cx="66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8/20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94BB7B-5BC8-8544-976A-49325E7F264A}"/>
              </a:ext>
            </a:extLst>
          </p:cNvPr>
          <p:cNvSpPr txBox="1"/>
          <p:nvPr/>
        </p:nvSpPr>
        <p:spPr>
          <a:xfrm>
            <a:off x="6716470" y="5655321"/>
            <a:ext cx="66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9/20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7905EE-398A-4048-B227-364007BB1D63}"/>
              </a:ext>
            </a:extLst>
          </p:cNvPr>
          <p:cNvSpPr txBox="1"/>
          <p:nvPr/>
        </p:nvSpPr>
        <p:spPr>
          <a:xfrm>
            <a:off x="10102349" y="1184173"/>
            <a:ext cx="2089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Change to 11/20 from: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106DC-67C2-D840-9B16-74D718DE4257}"/>
              </a:ext>
            </a:extLst>
          </p:cNvPr>
          <p:cNvSpPr txBox="1"/>
          <p:nvPr/>
        </p:nvSpPr>
        <p:spPr>
          <a:xfrm>
            <a:off x="10299427" y="1537760"/>
            <a:ext cx="646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2/20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CC4A00-65F5-6B45-B22F-8449FA648024}"/>
              </a:ext>
            </a:extLst>
          </p:cNvPr>
          <p:cNvSpPr txBox="1"/>
          <p:nvPr/>
        </p:nvSpPr>
        <p:spPr>
          <a:xfrm>
            <a:off x="11174863" y="1521479"/>
            <a:ext cx="646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4/20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8A33C3-6ADE-2F45-818A-6306C9C11DE5}"/>
              </a:ext>
            </a:extLst>
          </p:cNvPr>
          <p:cNvSpPr txBox="1"/>
          <p:nvPr/>
        </p:nvSpPr>
        <p:spPr>
          <a:xfrm>
            <a:off x="10299425" y="1954759"/>
            <a:ext cx="8477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-0.6%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FC164C-B29F-2E4C-A8CD-D34DDA56EA7D}"/>
              </a:ext>
            </a:extLst>
          </p:cNvPr>
          <p:cNvSpPr txBox="1"/>
          <p:nvPr/>
        </p:nvSpPr>
        <p:spPr>
          <a:xfrm>
            <a:off x="11053426" y="1954759"/>
            <a:ext cx="86784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 17.5%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B928D4-964D-DC40-8328-0402312FDF9F}"/>
              </a:ext>
            </a:extLst>
          </p:cNvPr>
          <p:cNvSpPr txBox="1"/>
          <p:nvPr/>
        </p:nvSpPr>
        <p:spPr>
          <a:xfrm>
            <a:off x="10299425" y="2730710"/>
            <a:ext cx="10775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-5.6%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2A3F0B-961A-C14D-BDCF-E736E7D043C2}"/>
              </a:ext>
            </a:extLst>
          </p:cNvPr>
          <p:cNvSpPr txBox="1"/>
          <p:nvPr/>
        </p:nvSpPr>
        <p:spPr>
          <a:xfrm>
            <a:off x="11090731" y="2740734"/>
            <a:ext cx="86784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 9.0%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9A734A-B098-254D-AAC2-DDF6FC9271AF}"/>
              </a:ext>
            </a:extLst>
          </p:cNvPr>
          <p:cNvSpPr txBox="1"/>
          <p:nvPr/>
        </p:nvSpPr>
        <p:spPr>
          <a:xfrm>
            <a:off x="8740712" y="3251354"/>
            <a:ext cx="162232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accent6"/>
                </a:solidFill>
              </a:rPr>
              <a:t>Total Nonfarm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8AFBBC-E09F-B346-9687-5EE3BBDD2404}"/>
              </a:ext>
            </a:extLst>
          </p:cNvPr>
          <p:cNvSpPr txBox="1"/>
          <p:nvPr/>
        </p:nvSpPr>
        <p:spPr>
          <a:xfrm>
            <a:off x="10299425" y="3244988"/>
            <a:ext cx="10775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accent6"/>
                </a:solidFill>
              </a:rPr>
              <a:t>-6.5%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31AB42-D4DA-7D48-9189-7266599AE4A9}"/>
              </a:ext>
            </a:extLst>
          </p:cNvPr>
          <p:cNvSpPr txBox="1"/>
          <p:nvPr/>
        </p:nvSpPr>
        <p:spPr>
          <a:xfrm>
            <a:off x="11027558" y="3262111"/>
            <a:ext cx="79323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>
                <a:solidFill>
                  <a:schemeClr val="accent6"/>
                </a:solidFill>
              </a:rPr>
              <a:t>  9.5%</a:t>
            </a:r>
            <a:endParaRPr lang="en-US" sz="1700" b="1" dirty="0">
              <a:solidFill>
                <a:schemeClr val="accent6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A1388E-40A3-834D-A74B-3BE3C1994009}"/>
              </a:ext>
            </a:extLst>
          </p:cNvPr>
          <p:cNvSpPr txBox="1"/>
          <p:nvPr/>
        </p:nvSpPr>
        <p:spPr>
          <a:xfrm>
            <a:off x="7456122" y="5671885"/>
            <a:ext cx="78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10/20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28E091-03FE-A34B-835A-775F88D96E9B}"/>
              </a:ext>
            </a:extLst>
          </p:cNvPr>
          <p:cNvSpPr txBox="1"/>
          <p:nvPr/>
        </p:nvSpPr>
        <p:spPr>
          <a:xfrm>
            <a:off x="8346536" y="5676810"/>
            <a:ext cx="782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11/20</a:t>
            </a:r>
          </a:p>
        </p:txBody>
      </p:sp>
    </p:spTree>
    <p:extLst>
      <p:ext uri="{BB962C8B-B14F-4D97-AF65-F5344CB8AC3E}">
        <p14:creationId xmlns:p14="http://schemas.microsoft.com/office/powerpoint/2010/main" val="292486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552F16-E6C5-45AA-BEBB-FC7BCD1628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7383" y="1524000"/>
            <a:ext cx="11547565" cy="4662616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Total -0.2%; </a:t>
            </a:r>
            <a:r>
              <a:rPr lang="en-US" sz="2200" dirty="0">
                <a:latin typeface="+mn-lt"/>
              </a:rPr>
              <a:t>private residential 7% (single-family 4%; multi 11%); </a:t>
            </a:r>
            <a:r>
              <a:rPr lang="en-US" sz="2200" dirty="0">
                <a:solidFill>
                  <a:srgbClr val="C00000"/>
                </a:solidFill>
                <a:latin typeface="+mn-lt"/>
              </a:rPr>
              <a:t>private </a:t>
            </a:r>
            <a:r>
              <a:rPr lang="en-US" sz="2200" dirty="0" err="1">
                <a:solidFill>
                  <a:srgbClr val="C00000"/>
                </a:solidFill>
                <a:latin typeface="+mn-lt"/>
              </a:rPr>
              <a:t>nonres</a:t>
            </a:r>
            <a:r>
              <a:rPr lang="en-US" sz="2200" dirty="0">
                <a:solidFill>
                  <a:srgbClr val="C00000"/>
                </a:solidFill>
                <a:latin typeface="+mn-lt"/>
              </a:rPr>
              <a:t> -6%; public -2%</a:t>
            </a:r>
          </a:p>
          <a:p>
            <a:pPr marL="0" indent="0">
              <a:buNone/>
            </a:pPr>
            <a:r>
              <a:rPr lang="en-US" sz="2200" u="sng" dirty="0">
                <a:latin typeface="+mn-lt"/>
              </a:rPr>
              <a:t>Largest segments</a:t>
            </a:r>
            <a:r>
              <a:rPr lang="en-US" sz="2200" dirty="0">
                <a:latin typeface="+mn-lt"/>
              </a:rPr>
              <a:t> (in descending order of October 2020 spending)</a:t>
            </a:r>
            <a:endParaRPr lang="en-US" sz="2200" u="sng" dirty="0">
              <a:latin typeface="+mn-lt"/>
            </a:endParaRP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Power -11% (electric -13%; oil/gas fields &amp; pipelines -5%)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Education -4% (</a:t>
            </a:r>
            <a:r>
              <a:rPr lang="en-US" sz="2200" dirty="0">
                <a:latin typeface="+mn-lt"/>
              </a:rPr>
              <a:t>primary/secondary 3%; </a:t>
            </a:r>
            <a:r>
              <a:rPr lang="en-US" sz="2200" dirty="0">
                <a:solidFill>
                  <a:srgbClr val="C00000"/>
                </a:solidFill>
                <a:latin typeface="+mn-lt"/>
              </a:rPr>
              <a:t>higher ed -14%)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Highway and street -11%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Commercial -3% (</a:t>
            </a:r>
            <a:r>
              <a:rPr lang="en-US" sz="2200" dirty="0">
                <a:latin typeface="+mn-lt"/>
              </a:rPr>
              <a:t>warehouse 5%; </a:t>
            </a:r>
            <a:r>
              <a:rPr lang="en-US" sz="2200" dirty="0">
                <a:solidFill>
                  <a:srgbClr val="C00000"/>
                </a:solidFill>
                <a:latin typeface="+mn-lt"/>
              </a:rPr>
              <a:t>retail -12%)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Office -4% 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Mfg. -9% (chemical -2%; electronic -16%; transp. equip. -20%; food/beverage -10%)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Transportation -1% (air -3%; freight rail/trucking -2%; </a:t>
            </a:r>
            <a:r>
              <a:rPr lang="en-US" sz="2200" dirty="0">
                <a:latin typeface="+mn-lt"/>
              </a:rPr>
              <a:t>mass transit 18%</a:t>
            </a:r>
            <a:r>
              <a:rPr lang="en-US" sz="2200" dirty="0">
                <a:solidFill>
                  <a:srgbClr val="C00000"/>
                </a:solidFill>
                <a:latin typeface="+mn-lt"/>
              </a:rPr>
              <a:t>)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Health care -0.4% (hospital -2%; medical building -2%; </a:t>
            </a:r>
            <a:r>
              <a:rPr lang="en-US" sz="2200" dirty="0">
                <a:latin typeface="+mn-lt"/>
              </a:rPr>
              <a:t>special care 3%</a:t>
            </a:r>
            <a:r>
              <a:rPr lang="en-US" sz="2200" dirty="0">
                <a:solidFill>
                  <a:srgbClr val="C00000"/>
                </a:solidFill>
                <a:latin typeface="+mn-lt"/>
              </a:rPr>
              <a:t>)</a:t>
            </a:r>
          </a:p>
          <a:p>
            <a:r>
              <a:rPr lang="en-US" sz="2200" dirty="0">
                <a:solidFill>
                  <a:srgbClr val="C00000"/>
                </a:solidFill>
                <a:latin typeface="+mn-lt"/>
              </a:rPr>
              <a:t>Lodging -17%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CCFDC-D3B1-47FC-B28B-4ABA2526AA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416" y="288324"/>
            <a:ext cx="8196649" cy="931992"/>
          </a:xfrm>
        </p:spPr>
        <p:txBody>
          <a:bodyPr>
            <a:noAutofit/>
          </a:bodyPr>
          <a:lstStyle/>
          <a:p>
            <a:r>
              <a:rPr lang="en-US" sz="2400" dirty="0"/>
              <a:t>Construction spending impacts: October vs. February</a:t>
            </a:r>
          </a:p>
          <a:p>
            <a:r>
              <a:rPr lang="en-US" sz="2000" b="0" dirty="0"/>
              <a:t>seasonally adjusted at annual 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DC900-E1EC-4D40-B193-6ED6A7B5758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Source: Author </a:t>
            </a:r>
          </a:p>
        </p:txBody>
      </p:sp>
    </p:spTree>
    <p:extLst>
      <p:ext uri="{BB962C8B-B14F-4D97-AF65-F5344CB8AC3E}">
        <p14:creationId xmlns:p14="http://schemas.microsoft.com/office/powerpoint/2010/main" val="112009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3AAA6B-A918-EE44-9E37-0D22E806BF1C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94209" y="1304144"/>
          <a:ext cx="10383916" cy="469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868745-2DDD-E046-A63A-7A6776DF7B4D}"/>
              </a:ext>
            </a:extLst>
          </p:cNvPr>
          <p:cNvSpPr txBox="1">
            <a:spLocks/>
          </p:cNvSpPr>
          <p:nvPr/>
        </p:nvSpPr>
        <p:spPr>
          <a:xfrm>
            <a:off x="585394" y="338976"/>
            <a:ext cx="8728001" cy="1270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/>
              <a:t>Construction input and ‘bid price’ producer price indexes </a:t>
            </a:r>
          </a:p>
          <a:p>
            <a:r>
              <a:rPr lang="en-US" sz="2300" b="0" dirty="0"/>
              <a:t>cumulative change in PPIs, Apr-Oct 2020 (not seasonally adjusted)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85493-7F4D-C54A-ACB5-D38BEBDD3C4C}"/>
              </a:ext>
            </a:extLst>
          </p:cNvPr>
          <p:cNvSpPr txBox="1"/>
          <p:nvPr/>
        </p:nvSpPr>
        <p:spPr>
          <a:xfrm flipH="1">
            <a:off x="6913675" y="1939236"/>
            <a:ext cx="1764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Inputs to new res construction Apr-Oct: 10.4%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43FBE-CB77-D24B-820B-4C248BCF2447}"/>
              </a:ext>
            </a:extLst>
          </p:cNvPr>
          <p:cNvSpPr txBox="1"/>
          <p:nvPr/>
        </p:nvSpPr>
        <p:spPr>
          <a:xfrm rot="10800000" flipH="1" flipV="1">
            <a:off x="2301132" y="3856934"/>
            <a:ext cx="2072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Inputs to new </a:t>
            </a:r>
            <a:r>
              <a:rPr lang="en-US" b="1" dirty="0" err="1">
                <a:solidFill>
                  <a:srgbClr val="C00000"/>
                </a:solidFill>
              </a:rPr>
              <a:t>nonres</a:t>
            </a:r>
            <a:r>
              <a:rPr lang="en-US" b="1" dirty="0">
                <a:solidFill>
                  <a:srgbClr val="C00000"/>
                </a:solidFill>
              </a:rPr>
              <a:t> construction Apr-Oct: 6.3%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4784C0-1419-3C4A-806A-831B08A32E46}"/>
              </a:ext>
            </a:extLst>
          </p:cNvPr>
          <p:cNvSpPr txBox="1"/>
          <p:nvPr/>
        </p:nvSpPr>
        <p:spPr>
          <a:xfrm>
            <a:off x="663538" y="5813879"/>
            <a:ext cx="840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4/20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1DE0EA-0165-3848-BD9B-FB03FE3CDACD}"/>
              </a:ext>
            </a:extLst>
          </p:cNvPr>
          <p:cNvSpPr txBox="1"/>
          <p:nvPr/>
        </p:nvSpPr>
        <p:spPr>
          <a:xfrm>
            <a:off x="3692716" y="5799754"/>
            <a:ext cx="660823" cy="374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6/20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328D5-3074-8240-B3D9-5CCBF66284A9}"/>
              </a:ext>
            </a:extLst>
          </p:cNvPr>
          <p:cNvSpPr txBox="1"/>
          <p:nvPr/>
        </p:nvSpPr>
        <p:spPr>
          <a:xfrm>
            <a:off x="2189405" y="5835114"/>
            <a:ext cx="782594" cy="374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5/20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BD7E0-16B8-B240-9D92-7FB8126E3E01}"/>
              </a:ext>
            </a:extLst>
          </p:cNvPr>
          <p:cNvSpPr txBox="1"/>
          <p:nvPr/>
        </p:nvSpPr>
        <p:spPr>
          <a:xfrm>
            <a:off x="5286167" y="5799754"/>
            <a:ext cx="66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F5A8E-9FD0-FC4B-9630-54FFA8C49A43}"/>
              </a:ext>
            </a:extLst>
          </p:cNvPr>
          <p:cNvSpPr txBox="1"/>
          <p:nvPr/>
        </p:nvSpPr>
        <p:spPr>
          <a:xfrm>
            <a:off x="585394" y="1301296"/>
            <a:ext cx="673374" cy="3693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36D140-5F83-5946-9462-4DFA4B0D4791}"/>
              </a:ext>
            </a:extLst>
          </p:cNvPr>
          <p:cNvSpPr txBox="1"/>
          <p:nvPr/>
        </p:nvSpPr>
        <p:spPr>
          <a:xfrm>
            <a:off x="6766256" y="5813879"/>
            <a:ext cx="66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8/20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427CAB-528B-3B4A-8028-2DACDA7BFC7B}"/>
              </a:ext>
            </a:extLst>
          </p:cNvPr>
          <p:cNvSpPr txBox="1"/>
          <p:nvPr/>
        </p:nvSpPr>
        <p:spPr>
          <a:xfrm rot="10800000" flipH="1" flipV="1">
            <a:off x="7465808" y="4318599"/>
            <a:ext cx="2425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‘Bid price’ (new </a:t>
            </a:r>
            <a:r>
              <a:rPr lang="en-US" b="1" dirty="0" err="1">
                <a:solidFill>
                  <a:schemeClr val="accent1"/>
                </a:solidFill>
              </a:rPr>
              <a:t>nonres</a:t>
            </a:r>
            <a:r>
              <a:rPr lang="en-US" b="1" dirty="0">
                <a:solidFill>
                  <a:schemeClr val="accent1"/>
                </a:solidFill>
              </a:rPr>
              <a:t> building  construction) Apr-Oct: -0.1%</a:t>
            </a:r>
          </a:p>
          <a:p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03456B-9133-CF43-AB40-250661EB0DEE}"/>
              </a:ext>
            </a:extLst>
          </p:cNvPr>
          <p:cNvSpPr txBox="1"/>
          <p:nvPr/>
        </p:nvSpPr>
        <p:spPr>
          <a:xfrm>
            <a:off x="8347926" y="5824219"/>
            <a:ext cx="66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9/20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11B4C2-B627-134E-A16D-44F315DA7402}"/>
              </a:ext>
            </a:extLst>
          </p:cNvPr>
          <p:cNvSpPr txBox="1"/>
          <p:nvPr/>
        </p:nvSpPr>
        <p:spPr>
          <a:xfrm>
            <a:off x="9749253" y="5796116"/>
            <a:ext cx="8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10/20</a:t>
            </a:r>
          </a:p>
        </p:txBody>
      </p:sp>
    </p:spTree>
    <p:extLst>
      <p:ext uri="{BB962C8B-B14F-4D97-AF65-F5344CB8AC3E}">
        <p14:creationId xmlns:p14="http://schemas.microsoft.com/office/powerpoint/2010/main" val="281395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552F16-E6C5-45AA-BEBB-FC7BCD1628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7384" y="1792941"/>
            <a:ext cx="11023168" cy="360284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Steep job loss, Feb.-April: -1.1 million (14% of Feb. total)</a:t>
            </a:r>
          </a:p>
          <a:p>
            <a:r>
              <a:rPr lang="en-US" sz="2400" dirty="0">
                <a:latin typeface="+mn-lt"/>
              </a:rPr>
              <a:t>Rebound, April-November: 804,000 (74% of Feb.-April loss)</a:t>
            </a:r>
          </a:p>
          <a:p>
            <a:r>
              <a:rPr lang="en-US" sz="2400" dirty="0">
                <a:latin typeface="+mn-lt"/>
              </a:rPr>
              <a:t>Diverging job gains as % of loss: residential, 96%; nonresidential, 58%</a:t>
            </a:r>
          </a:p>
          <a:p>
            <a:r>
              <a:rPr lang="en-US" sz="2400" dirty="0">
                <a:latin typeface="+mn-lt"/>
              </a:rPr>
              <a:t>PPP loans helped firms (re)hire workers but funds are running out</a:t>
            </a:r>
          </a:p>
          <a:p>
            <a:r>
              <a:rPr lang="en-US" sz="2400" dirty="0">
                <a:latin typeface="+mn-lt"/>
              </a:rPr>
              <a:t>Few new project announcements; cancellations are growing</a:t>
            </a:r>
          </a:p>
          <a:p>
            <a:r>
              <a:rPr lang="en-US" sz="2400" dirty="0">
                <a:latin typeface="+mn-lt"/>
              </a:rPr>
              <a:t>Home building, additions and renovations are very strong; mixed multifamily</a:t>
            </a:r>
          </a:p>
          <a:p>
            <a:r>
              <a:rPr lang="en-US" sz="2400" dirty="0">
                <a:latin typeface="+mn-lt"/>
              </a:rPr>
              <a:t>Increasing weakness among private </a:t>
            </a:r>
            <a:r>
              <a:rPr lang="en-US" sz="2400" dirty="0" err="1">
                <a:latin typeface="+mn-lt"/>
              </a:rPr>
              <a:t>nonres</a:t>
            </a:r>
            <a:r>
              <a:rPr lang="en-US" sz="2400" dirty="0">
                <a:latin typeface="+mn-lt"/>
              </a:rPr>
              <a:t>, state &amp; local segments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CCFDC-D3B1-47FC-B28B-4ABA2526AA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416" y="461114"/>
            <a:ext cx="6672649" cy="601567"/>
          </a:xfrm>
        </p:spPr>
        <p:txBody>
          <a:bodyPr>
            <a:noAutofit/>
          </a:bodyPr>
          <a:lstStyle/>
          <a:p>
            <a:r>
              <a:rPr lang="en-US" sz="2400" dirty="0"/>
              <a:t>Construction impacts to 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DC900-E1EC-4D40-B193-6ED6A7B5758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Source: Author </a:t>
            </a:r>
          </a:p>
        </p:txBody>
      </p:sp>
    </p:spTree>
    <p:extLst>
      <p:ext uri="{BB962C8B-B14F-4D97-AF65-F5344CB8AC3E}">
        <p14:creationId xmlns:p14="http://schemas.microsoft.com/office/powerpoint/2010/main" val="268778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24E9ED-2084-4935-BD1B-B69860302C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928" y="1334530"/>
            <a:ext cx="10964996" cy="4110681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alibri  "/>
              </a:rPr>
              <a:t>Sustained economic recovery depends on safe, effective vaccine that enough of the public actually takes</a:t>
            </a:r>
          </a:p>
          <a:p>
            <a:r>
              <a:rPr lang="en-US" sz="2200" dirty="0">
                <a:latin typeface="Calibri  "/>
              </a:rPr>
              <a:t>Slower rebound than for other sectors as owners, investors/lenders, institutions and public agencies have lost revenue and face uncertainty about future demand</a:t>
            </a:r>
          </a:p>
          <a:p>
            <a:r>
              <a:rPr lang="en-US" sz="2200" dirty="0">
                <a:latin typeface="Calibri  "/>
              </a:rPr>
              <a:t>Best private prospects: remodeling, local distribution centers, data centers</a:t>
            </a:r>
          </a:p>
          <a:p>
            <a:r>
              <a:rPr lang="en-US" sz="2200" dirty="0">
                <a:latin typeface="Calibri  "/>
              </a:rPr>
              <a:t>Less demand than pre-crisis for retail, offices, higher ed, cultural facilities</a:t>
            </a:r>
          </a:p>
          <a:p>
            <a:r>
              <a:rPr lang="en-US" sz="2200" dirty="0">
                <a:latin typeface="Calibri  "/>
              </a:rPr>
              <a:t>Probably less demand for sports, entertainment, lodging &amp; travel-related</a:t>
            </a:r>
          </a:p>
          <a:p>
            <a:r>
              <a:rPr lang="en-US" sz="2200" dirty="0">
                <a:latin typeface="Calibri  "/>
              </a:rPr>
              <a:t>Best public prospects: depends on federal funding &amp; election outcome</a:t>
            </a:r>
          </a:p>
          <a:p>
            <a:r>
              <a:rPr lang="en-US" sz="2200" dirty="0">
                <a:latin typeface="Calibri  "/>
              </a:rPr>
              <a:t>Additional highway funding likely; other infrastructure remains uncertain</a:t>
            </a:r>
          </a:p>
          <a:p>
            <a:r>
              <a:rPr lang="en-US" sz="2200" dirty="0">
                <a:latin typeface="Calibri  "/>
              </a:rPr>
              <a:t>Less state &amp; local building construction, especially higher ed</a:t>
            </a:r>
            <a:endParaRPr lang="en-US" sz="2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45C2-2DB3-436A-B31C-E1AF03BC03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928" y="345990"/>
            <a:ext cx="8608386" cy="477794"/>
          </a:xfrm>
        </p:spPr>
        <p:txBody>
          <a:bodyPr>
            <a:noAutofit/>
          </a:bodyPr>
          <a:lstStyle/>
          <a:p>
            <a:r>
              <a:rPr lang="en-US" sz="2400" dirty="0"/>
              <a:t>Medium-term impacts as recovery begins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77F1-B1F2-4652-8C18-F89BAA9C311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Source: Author</a:t>
            </a:r>
          </a:p>
        </p:txBody>
      </p:sp>
    </p:spTree>
    <p:extLst>
      <p:ext uri="{BB962C8B-B14F-4D97-AF65-F5344CB8AC3E}">
        <p14:creationId xmlns:p14="http://schemas.microsoft.com/office/powerpoint/2010/main" val="40833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24E9ED-2084-4935-BD1B-B69860302C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928" y="1867989"/>
            <a:ext cx="11181769" cy="429391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  "/>
              </a:rPr>
              <a:t>Slower population growth means slower demand growth for most construction</a:t>
            </a:r>
          </a:p>
          <a:p>
            <a:r>
              <a:rPr lang="en-US" sz="2400" dirty="0">
                <a:latin typeface="Calibri  "/>
              </a:rPr>
              <a:t>Permanent shift from retail to e-commerce/distribution structures</a:t>
            </a:r>
          </a:p>
          <a:p>
            <a:r>
              <a:rPr lang="en-US" sz="2400" dirty="0">
                <a:latin typeface="Calibri  "/>
              </a:rPr>
              <a:t>More specialized and online healthcare facilities; fewer hospitals, nursing homes</a:t>
            </a:r>
          </a:p>
          <a:p>
            <a:r>
              <a:rPr lang="en-US" sz="2400" dirty="0">
                <a:latin typeface="Calibri  "/>
              </a:rPr>
              <a:t>Continuing demand for K-12 but much less for higher ed construction</a:t>
            </a:r>
          </a:p>
          <a:p>
            <a:r>
              <a:rPr lang="en-US" sz="2400" dirty="0">
                <a:latin typeface="Calibri  "/>
              </a:rPr>
              <a:t>Demand for restaurants should revive sooner than hotels, travel-related construction</a:t>
            </a:r>
          </a:p>
          <a:p>
            <a:r>
              <a:rPr lang="en-US" sz="2400" dirty="0">
                <a:latin typeface="Calibri  "/>
              </a:rPr>
              <a:t>Not clear if offices will decentralize or remain in less demand </a:t>
            </a:r>
          </a:p>
          <a:p>
            <a:r>
              <a:rPr lang="en-US" sz="2400" dirty="0">
                <a:latin typeface="Calibri  "/>
              </a:rPr>
              <a:t>No sign of change yet in urban/rural or state-to-state trends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45C2-2DB3-436A-B31C-E1AF03BC03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927" y="306802"/>
            <a:ext cx="8477759" cy="715806"/>
          </a:xfrm>
        </p:spPr>
        <p:txBody>
          <a:bodyPr>
            <a:noAutofit/>
          </a:bodyPr>
          <a:lstStyle/>
          <a:p>
            <a:r>
              <a:rPr lang="en-US" sz="2400" dirty="0"/>
              <a:t>Long-run construction outlook (post-pandemic)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77F1-B1F2-4652-8C18-F89BAA9C311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Source: Author</a:t>
            </a:r>
          </a:p>
        </p:txBody>
      </p:sp>
    </p:spTree>
    <p:extLst>
      <p:ext uri="{BB962C8B-B14F-4D97-AF65-F5344CB8AC3E}">
        <p14:creationId xmlns:p14="http://schemas.microsoft.com/office/powerpoint/2010/main" val="162915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C78C4-0E4C-40C9-9A80-4D32B93B6A4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Source: U.S. Census Bureau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4EA2DE-1378-4C5D-BEEC-C28D7796C419}"/>
              </a:ext>
            </a:extLst>
          </p:cNvPr>
          <p:cNvGrpSpPr/>
          <p:nvPr/>
        </p:nvGrpSpPr>
        <p:grpSpPr>
          <a:xfrm>
            <a:off x="2839464" y="1276865"/>
            <a:ext cx="8248665" cy="4980660"/>
            <a:chOff x="990600" y="1752600"/>
            <a:chExt cx="7269480" cy="4297680"/>
          </a:xfrm>
        </p:grpSpPr>
        <p:grpSp>
          <p:nvGrpSpPr>
            <p:cNvPr id="6" name="Group 164">
              <a:extLst>
                <a:ext uri="{FF2B5EF4-FFF2-40B4-BE49-F238E27FC236}">
                  <a16:creationId xmlns:a16="http://schemas.microsoft.com/office/drawing/2014/main" id="{7CA31557-27B2-44F2-9A81-DF62B88CC11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66800" y="4953000"/>
              <a:ext cx="1441999" cy="925856"/>
              <a:chOff x="-377855" y="5841157"/>
              <a:chExt cx="3352490" cy="2232898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7" name="Freeform 118">
                <a:extLst>
                  <a:ext uri="{FF2B5EF4-FFF2-40B4-BE49-F238E27FC236}">
                    <a16:creationId xmlns:a16="http://schemas.microsoft.com/office/drawing/2014/main" id="{E21E0F39-267E-4975-9A35-680B6D181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76" y="5841157"/>
                <a:ext cx="2349259" cy="1993883"/>
              </a:xfrm>
              <a:custGeom>
                <a:avLst/>
                <a:gdLst/>
                <a:ahLst/>
                <a:cxnLst>
                  <a:cxn ang="0">
                    <a:pos x="342" y="720"/>
                  </a:cxn>
                  <a:cxn ang="0">
                    <a:pos x="608" y="951"/>
                  </a:cxn>
                  <a:cxn ang="0">
                    <a:pos x="419" y="1181"/>
                  </a:cxn>
                  <a:cxn ang="0">
                    <a:pos x="383" y="1027"/>
                  </a:cxn>
                  <a:cxn ang="0">
                    <a:pos x="117" y="1293"/>
                  </a:cxn>
                  <a:cxn ang="0">
                    <a:pos x="266" y="1524"/>
                  </a:cxn>
                  <a:cxn ang="0">
                    <a:pos x="644" y="1446"/>
                  </a:cxn>
                  <a:cxn ang="0">
                    <a:pos x="531" y="1748"/>
                  </a:cxn>
                  <a:cxn ang="0">
                    <a:pos x="419" y="1861"/>
                  </a:cxn>
                  <a:cxn ang="0">
                    <a:pos x="230" y="1937"/>
                  </a:cxn>
                  <a:cxn ang="0">
                    <a:pos x="153" y="2321"/>
                  </a:cxn>
                  <a:cxn ang="0">
                    <a:pos x="266" y="2546"/>
                  </a:cxn>
                  <a:cxn ang="0">
                    <a:pos x="531" y="2663"/>
                  </a:cxn>
                  <a:cxn ang="0">
                    <a:pos x="531" y="2853"/>
                  </a:cxn>
                  <a:cxn ang="0">
                    <a:pos x="839" y="2929"/>
                  </a:cxn>
                  <a:cxn ang="0">
                    <a:pos x="992" y="2965"/>
                  </a:cxn>
                  <a:cxn ang="0">
                    <a:pos x="685" y="3349"/>
                  </a:cxn>
                  <a:cxn ang="0">
                    <a:pos x="454" y="3497"/>
                  </a:cxn>
                  <a:cxn ang="0">
                    <a:pos x="76" y="3685"/>
                  </a:cxn>
                  <a:cxn ang="0">
                    <a:pos x="76" y="3804"/>
                  </a:cxn>
                  <a:cxn ang="0">
                    <a:pos x="685" y="3538"/>
                  </a:cxn>
                  <a:cxn ang="0">
                    <a:pos x="1482" y="2853"/>
                  </a:cxn>
                  <a:cxn ang="0">
                    <a:pos x="1412" y="2776"/>
                  </a:cxn>
                  <a:cxn ang="0">
                    <a:pos x="1826" y="2244"/>
                  </a:cxn>
                  <a:cxn ang="0">
                    <a:pos x="1712" y="2398"/>
                  </a:cxn>
                  <a:cxn ang="0">
                    <a:pos x="1748" y="2587"/>
                  </a:cxn>
                  <a:cxn ang="0">
                    <a:pos x="1712" y="2699"/>
                  </a:cxn>
                  <a:cxn ang="0">
                    <a:pos x="2055" y="2510"/>
                  </a:cxn>
                  <a:cxn ang="0">
                    <a:pos x="2055" y="2321"/>
                  </a:cxn>
                  <a:cxn ang="0">
                    <a:pos x="2546" y="2434"/>
                  </a:cxn>
                  <a:cxn ang="0">
                    <a:pos x="2889" y="2398"/>
                  </a:cxn>
                  <a:cxn ang="0">
                    <a:pos x="3462" y="2587"/>
                  </a:cxn>
                  <a:cxn ang="0">
                    <a:pos x="3650" y="2812"/>
                  </a:cxn>
                  <a:cxn ang="0">
                    <a:pos x="3957" y="3041"/>
                  </a:cxn>
                  <a:cxn ang="0">
                    <a:pos x="4484" y="3077"/>
                  </a:cxn>
                  <a:cxn ang="0">
                    <a:pos x="4413" y="2776"/>
                  </a:cxn>
                  <a:cxn ang="0">
                    <a:pos x="4182" y="2734"/>
                  </a:cxn>
                  <a:cxn ang="0">
                    <a:pos x="3875" y="2510"/>
                  </a:cxn>
                  <a:cxn ang="0">
                    <a:pos x="3497" y="2244"/>
                  </a:cxn>
                  <a:cxn ang="0">
                    <a:pos x="3343" y="2434"/>
                  </a:cxn>
                  <a:cxn ang="0">
                    <a:pos x="3077" y="2203"/>
                  </a:cxn>
                  <a:cxn ang="0">
                    <a:pos x="2777" y="1902"/>
                  </a:cxn>
                  <a:cxn ang="0">
                    <a:pos x="2434" y="495"/>
                  </a:cxn>
                  <a:cxn ang="0">
                    <a:pos x="2133" y="117"/>
                  </a:cxn>
                  <a:cxn ang="0">
                    <a:pos x="1636" y="117"/>
                  </a:cxn>
                  <a:cxn ang="0">
                    <a:pos x="1412" y="117"/>
                  </a:cxn>
                  <a:cxn ang="0">
                    <a:pos x="1063" y="0"/>
                  </a:cxn>
                  <a:cxn ang="0">
                    <a:pos x="839" y="76"/>
                  </a:cxn>
                  <a:cxn ang="0">
                    <a:pos x="573" y="307"/>
                  </a:cxn>
                  <a:cxn ang="0">
                    <a:pos x="454" y="495"/>
                  </a:cxn>
                  <a:cxn ang="0">
                    <a:pos x="230" y="608"/>
                  </a:cxn>
                </a:cxnLst>
                <a:rect l="0" t="0" r="r" b="b"/>
                <a:pathLst>
                  <a:path w="4484" h="3804">
                    <a:moveTo>
                      <a:pt x="230" y="608"/>
                    </a:moveTo>
                    <a:lnTo>
                      <a:pt x="342" y="720"/>
                    </a:lnTo>
                    <a:lnTo>
                      <a:pt x="454" y="915"/>
                    </a:lnTo>
                    <a:lnTo>
                      <a:pt x="608" y="951"/>
                    </a:lnTo>
                    <a:lnTo>
                      <a:pt x="608" y="1181"/>
                    </a:lnTo>
                    <a:lnTo>
                      <a:pt x="419" y="1181"/>
                    </a:lnTo>
                    <a:lnTo>
                      <a:pt x="419" y="1027"/>
                    </a:lnTo>
                    <a:lnTo>
                      <a:pt x="383" y="1027"/>
                    </a:lnTo>
                    <a:lnTo>
                      <a:pt x="0" y="1181"/>
                    </a:lnTo>
                    <a:lnTo>
                      <a:pt x="117" y="1293"/>
                    </a:lnTo>
                    <a:lnTo>
                      <a:pt x="117" y="1446"/>
                    </a:lnTo>
                    <a:lnTo>
                      <a:pt x="266" y="1524"/>
                    </a:lnTo>
                    <a:lnTo>
                      <a:pt x="495" y="1559"/>
                    </a:lnTo>
                    <a:lnTo>
                      <a:pt x="644" y="1446"/>
                    </a:lnTo>
                    <a:lnTo>
                      <a:pt x="685" y="1712"/>
                    </a:lnTo>
                    <a:lnTo>
                      <a:pt x="531" y="1748"/>
                    </a:lnTo>
                    <a:lnTo>
                      <a:pt x="495" y="1825"/>
                    </a:lnTo>
                    <a:lnTo>
                      <a:pt x="419" y="1861"/>
                    </a:lnTo>
                    <a:lnTo>
                      <a:pt x="307" y="1790"/>
                    </a:lnTo>
                    <a:lnTo>
                      <a:pt x="230" y="1937"/>
                    </a:lnTo>
                    <a:lnTo>
                      <a:pt x="41" y="2132"/>
                    </a:lnTo>
                    <a:lnTo>
                      <a:pt x="153" y="2321"/>
                    </a:lnTo>
                    <a:lnTo>
                      <a:pt x="117" y="2398"/>
                    </a:lnTo>
                    <a:lnTo>
                      <a:pt x="266" y="2546"/>
                    </a:lnTo>
                    <a:lnTo>
                      <a:pt x="454" y="2546"/>
                    </a:lnTo>
                    <a:lnTo>
                      <a:pt x="531" y="2663"/>
                    </a:lnTo>
                    <a:lnTo>
                      <a:pt x="495" y="2734"/>
                    </a:lnTo>
                    <a:lnTo>
                      <a:pt x="531" y="2853"/>
                    </a:lnTo>
                    <a:lnTo>
                      <a:pt x="685" y="2776"/>
                    </a:lnTo>
                    <a:lnTo>
                      <a:pt x="839" y="2929"/>
                    </a:lnTo>
                    <a:lnTo>
                      <a:pt x="1063" y="2812"/>
                    </a:lnTo>
                    <a:lnTo>
                      <a:pt x="992" y="2965"/>
                    </a:lnTo>
                    <a:lnTo>
                      <a:pt x="992" y="3119"/>
                    </a:lnTo>
                    <a:lnTo>
                      <a:pt x="685" y="3349"/>
                    </a:lnTo>
                    <a:lnTo>
                      <a:pt x="573" y="3497"/>
                    </a:lnTo>
                    <a:lnTo>
                      <a:pt x="454" y="3497"/>
                    </a:lnTo>
                    <a:lnTo>
                      <a:pt x="266" y="3650"/>
                    </a:lnTo>
                    <a:lnTo>
                      <a:pt x="76" y="3685"/>
                    </a:lnTo>
                    <a:lnTo>
                      <a:pt x="0" y="3763"/>
                    </a:lnTo>
                    <a:lnTo>
                      <a:pt x="76" y="3804"/>
                    </a:lnTo>
                    <a:lnTo>
                      <a:pt x="454" y="3650"/>
                    </a:lnTo>
                    <a:lnTo>
                      <a:pt x="685" y="3538"/>
                    </a:lnTo>
                    <a:lnTo>
                      <a:pt x="1139" y="3231"/>
                    </a:lnTo>
                    <a:lnTo>
                      <a:pt x="1482" y="2853"/>
                    </a:lnTo>
                    <a:lnTo>
                      <a:pt x="1517" y="2776"/>
                    </a:lnTo>
                    <a:lnTo>
                      <a:pt x="1412" y="2776"/>
                    </a:lnTo>
                    <a:lnTo>
                      <a:pt x="1748" y="2280"/>
                    </a:lnTo>
                    <a:lnTo>
                      <a:pt x="1826" y="2244"/>
                    </a:lnTo>
                    <a:lnTo>
                      <a:pt x="1826" y="2321"/>
                    </a:lnTo>
                    <a:lnTo>
                      <a:pt x="1712" y="2398"/>
                    </a:lnTo>
                    <a:lnTo>
                      <a:pt x="1671" y="2622"/>
                    </a:lnTo>
                    <a:lnTo>
                      <a:pt x="1748" y="2587"/>
                    </a:lnTo>
                    <a:lnTo>
                      <a:pt x="1671" y="2663"/>
                    </a:lnTo>
                    <a:lnTo>
                      <a:pt x="1712" y="2699"/>
                    </a:lnTo>
                    <a:lnTo>
                      <a:pt x="1943" y="2546"/>
                    </a:lnTo>
                    <a:lnTo>
                      <a:pt x="2055" y="2510"/>
                    </a:lnTo>
                    <a:lnTo>
                      <a:pt x="2090" y="2398"/>
                    </a:lnTo>
                    <a:lnTo>
                      <a:pt x="2055" y="2321"/>
                    </a:lnTo>
                    <a:lnTo>
                      <a:pt x="2280" y="2280"/>
                    </a:lnTo>
                    <a:lnTo>
                      <a:pt x="2546" y="2434"/>
                    </a:lnTo>
                    <a:lnTo>
                      <a:pt x="2777" y="2356"/>
                    </a:lnTo>
                    <a:lnTo>
                      <a:pt x="2889" y="2398"/>
                    </a:lnTo>
                    <a:lnTo>
                      <a:pt x="3042" y="2398"/>
                    </a:lnTo>
                    <a:lnTo>
                      <a:pt x="3462" y="2587"/>
                    </a:lnTo>
                    <a:lnTo>
                      <a:pt x="3538" y="2663"/>
                    </a:lnTo>
                    <a:lnTo>
                      <a:pt x="3650" y="2812"/>
                    </a:lnTo>
                    <a:lnTo>
                      <a:pt x="3875" y="2965"/>
                    </a:lnTo>
                    <a:lnTo>
                      <a:pt x="3957" y="3041"/>
                    </a:lnTo>
                    <a:lnTo>
                      <a:pt x="4223" y="3195"/>
                    </a:lnTo>
                    <a:lnTo>
                      <a:pt x="4484" y="3077"/>
                    </a:lnTo>
                    <a:lnTo>
                      <a:pt x="4484" y="2929"/>
                    </a:lnTo>
                    <a:lnTo>
                      <a:pt x="4413" y="2776"/>
                    </a:lnTo>
                    <a:lnTo>
                      <a:pt x="4294" y="2734"/>
                    </a:lnTo>
                    <a:lnTo>
                      <a:pt x="4182" y="2734"/>
                    </a:lnTo>
                    <a:lnTo>
                      <a:pt x="4028" y="2622"/>
                    </a:lnTo>
                    <a:lnTo>
                      <a:pt x="3875" y="2510"/>
                    </a:lnTo>
                    <a:lnTo>
                      <a:pt x="3574" y="2203"/>
                    </a:lnTo>
                    <a:lnTo>
                      <a:pt x="3497" y="2244"/>
                    </a:lnTo>
                    <a:lnTo>
                      <a:pt x="3421" y="2356"/>
                    </a:lnTo>
                    <a:lnTo>
                      <a:pt x="3343" y="2434"/>
                    </a:lnTo>
                    <a:lnTo>
                      <a:pt x="3077" y="2280"/>
                    </a:lnTo>
                    <a:lnTo>
                      <a:pt x="3077" y="2203"/>
                    </a:lnTo>
                    <a:lnTo>
                      <a:pt x="2853" y="2280"/>
                    </a:lnTo>
                    <a:lnTo>
                      <a:pt x="2777" y="1902"/>
                    </a:lnTo>
                    <a:lnTo>
                      <a:pt x="2587" y="1063"/>
                    </a:lnTo>
                    <a:lnTo>
                      <a:pt x="2434" y="495"/>
                    </a:lnTo>
                    <a:lnTo>
                      <a:pt x="2356" y="230"/>
                    </a:lnTo>
                    <a:lnTo>
                      <a:pt x="2133" y="117"/>
                    </a:lnTo>
                    <a:lnTo>
                      <a:pt x="2014" y="188"/>
                    </a:lnTo>
                    <a:lnTo>
                      <a:pt x="1636" y="117"/>
                    </a:lnTo>
                    <a:lnTo>
                      <a:pt x="1517" y="153"/>
                    </a:lnTo>
                    <a:lnTo>
                      <a:pt x="1412" y="117"/>
                    </a:lnTo>
                    <a:lnTo>
                      <a:pt x="1412" y="76"/>
                    </a:lnTo>
                    <a:lnTo>
                      <a:pt x="1063" y="0"/>
                    </a:lnTo>
                    <a:lnTo>
                      <a:pt x="1027" y="76"/>
                    </a:lnTo>
                    <a:lnTo>
                      <a:pt x="839" y="76"/>
                    </a:lnTo>
                    <a:lnTo>
                      <a:pt x="685" y="188"/>
                    </a:lnTo>
                    <a:lnTo>
                      <a:pt x="573" y="307"/>
                    </a:lnTo>
                    <a:lnTo>
                      <a:pt x="531" y="419"/>
                    </a:lnTo>
                    <a:lnTo>
                      <a:pt x="454" y="495"/>
                    </a:lnTo>
                    <a:lnTo>
                      <a:pt x="307" y="495"/>
                    </a:lnTo>
                    <a:lnTo>
                      <a:pt x="230" y="608"/>
                    </a:lnTo>
                  </a:path>
                </a:pathLst>
              </a:custGeom>
              <a:solidFill>
                <a:srgbClr val="C0504D">
                  <a:lumMod val="50000"/>
                </a:srgbClr>
              </a:solidFill>
              <a:ln w="127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rPr>
                  <a:t>    </a:t>
                </a: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itchFamily="34" charset="0"/>
                  </a:rPr>
                  <a:t>AK </a:t>
                </a:r>
              </a:p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itchFamily="34" charset="0"/>
                  </a:rPr>
                  <a:t>   -0.5%</a:t>
                </a: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grpSp>
            <p:nvGrpSpPr>
              <p:cNvPr id="98" name="Group 162">
                <a:extLst>
                  <a:ext uri="{FF2B5EF4-FFF2-40B4-BE49-F238E27FC236}">
                    <a16:creationId xmlns:a16="http://schemas.microsoft.com/office/drawing/2014/main" id="{55091A79-D94C-4183-94FF-E2E7EA340272}"/>
                  </a:ext>
                </a:extLst>
              </p:cNvPr>
              <p:cNvGrpSpPr/>
              <p:nvPr/>
            </p:nvGrpSpPr>
            <p:grpSpPr>
              <a:xfrm>
                <a:off x="-377855" y="7838186"/>
                <a:ext cx="912028" cy="235869"/>
                <a:chOff x="-377855" y="7838186"/>
                <a:chExt cx="912028" cy="235869"/>
              </a:xfrm>
              <a:grpFill/>
            </p:grpSpPr>
            <p:sp>
              <p:nvSpPr>
                <p:cNvPr id="99" name="Freeform 120">
                  <a:extLst>
                    <a:ext uri="{FF2B5EF4-FFF2-40B4-BE49-F238E27FC236}">
                      <a16:creationId xmlns:a16="http://schemas.microsoft.com/office/drawing/2014/main" id="{2E0EE83F-BC76-4CEF-AAC5-88D4403C94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956" y="7847620"/>
                  <a:ext cx="113217" cy="75478"/>
                </a:xfrm>
                <a:custGeom>
                  <a:avLst/>
                  <a:gdLst/>
                  <a:ahLst/>
                  <a:cxnLst>
                    <a:cxn ang="0">
                      <a:pos x="187" y="8"/>
                    </a:cxn>
                    <a:cxn ang="0">
                      <a:pos x="157" y="6"/>
                    </a:cxn>
                    <a:cxn ang="0">
                      <a:pos x="126" y="5"/>
                    </a:cxn>
                    <a:cxn ang="0">
                      <a:pos x="104" y="6"/>
                    </a:cxn>
                    <a:cxn ang="0">
                      <a:pos x="89" y="9"/>
                    </a:cxn>
                    <a:cxn ang="0">
                      <a:pos x="77" y="17"/>
                    </a:cxn>
                    <a:cxn ang="0">
                      <a:pos x="72" y="28"/>
                    </a:cxn>
                    <a:cxn ang="0">
                      <a:pos x="73" y="47"/>
                    </a:cxn>
                    <a:cxn ang="0">
                      <a:pos x="69" y="57"/>
                    </a:cxn>
                    <a:cxn ang="0">
                      <a:pos x="57" y="56"/>
                    </a:cxn>
                    <a:cxn ang="0">
                      <a:pos x="45" y="61"/>
                    </a:cxn>
                    <a:cxn ang="0">
                      <a:pos x="34" y="71"/>
                    </a:cxn>
                    <a:cxn ang="0">
                      <a:pos x="26" y="90"/>
                    </a:cxn>
                    <a:cxn ang="0">
                      <a:pos x="22" y="111"/>
                    </a:cxn>
                    <a:cxn ang="0">
                      <a:pos x="16" y="114"/>
                    </a:cxn>
                    <a:cxn ang="0">
                      <a:pos x="7" y="119"/>
                    </a:cxn>
                    <a:cxn ang="0">
                      <a:pos x="1" y="124"/>
                    </a:cxn>
                    <a:cxn ang="0">
                      <a:pos x="3" y="131"/>
                    </a:cxn>
                    <a:cxn ang="0">
                      <a:pos x="6" y="132"/>
                    </a:cxn>
                    <a:cxn ang="0">
                      <a:pos x="6" y="135"/>
                    </a:cxn>
                    <a:cxn ang="0">
                      <a:pos x="12" y="137"/>
                    </a:cxn>
                    <a:cxn ang="0">
                      <a:pos x="14" y="137"/>
                    </a:cxn>
                    <a:cxn ang="0">
                      <a:pos x="12" y="139"/>
                    </a:cxn>
                    <a:cxn ang="0">
                      <a:pos x="21" y="142"/>
                    </a:cxn>
                    <a:cxn ang="0">
                      <a:pos x="36" y="141"/>
                    </a:cxn>
                    <a:cxn ang="0">
                      <a:pos x="44" y="139"/>
                    </a:cxn>
                    <a:cxn ang="0">
                      <a:pos x="56" y="128"/>
                    </a:cxn>
                    <a:cxn ang="0">
                      <a:pos x="75" y="114"/>
                    </a:cxn>
                    <a:cxn ang="0">
                      <a:pos x="105" y="95"/>
                    </a:cxn>
                    <a:cxn ang="0">
                      <a:pos x="130" y="80"/>
                    </a:cxn>
                    <a:cxn ang="0">
                      <a:pos x="142" y="72"/>
                    </a:cxn>
                    <a:cxn ang="0">
                      <a:pos x="156" y="58"/>
                    </a:cxn>
                    <a:cxn ang="0">
                      <a:pos x="174" y="45"/>
                    </a:cxn>
                    <a:cxn ang="0">
                      <a:pos x="191" y="39"/>
                    </a:cxn>
                    <a:cxn ang="0">
                      <a:pos x="205" y="33"/>
                    </a:cxn>
                    <a:cxn ang="0">
                      <a:pos x="211" y="28"/>
                    </a:cxn>
                    <a:cxn ang="0">
                      <a:pos x="215" y="21"/>
                    </a:cxn>
                    <a:cxn ang="0">
                      <a:pos x="214" y="15"/>
                    </a:cxn>
                    <a:cxn ang="0">
                      <a:pos x="212" y="8"/>
                    </a:cxn>
                    <a:cxn ang="0">
                      <a:pos x="209" y="2"/>
                    </a:cxn>
                    <a:cxn ang="0">
                      <a:pos x="205" y="1"/>
                    </a:cxn>
                    <a:cxn ang="0">
                      <a:pos x="200" y="3"/>
                    </a:cxn>
                  </a:cxnLst>
                  <a:rect l="0" t="0" r="r" b="b"/>
                  <a:pathLst>
                    <a:path w="215" h="142">
                      <a:moveTo>
                        <a:pt x="200" y="7"/>
                      </a:moveTo>
                      <a:lnTo>
                        <a:pt x="187" y="8"/>
                      </a:lnTo>
                      <a:lnTo>
                        <a:pt x="173" y="7"/>
                      </a:lnTo>
                      <a:lnTo>
                        <a:pt x="157" y="6"/>
                      </a:lnTo>
                      <a:lnTo>
                        <a:pt x="142" y="5"/>
                      </a:lnTo>
                      <a:lnTo>
                        <a:pt x="126" y="5"/>
                      </a:lnTo>
                      <a:lnTo>
                        <a:pt x="110" y="5"/>
                      </a:lnTo>
                      <a:lnTo>
                        <a:pt x="104" y="6"/>
                      </a:lnTo>
                      <a:lnTo>
                        <a:pt x="96" y="7"/>
                      </a:lnTo>
                      <a:lnTo>
                        <a:pt x="89" y="9"/>
                      </a:lnTo>
                      <a:lnTo>
                        <a:pt x="83" y="12"/>
                      </a:lnTo>
                      <a:lnTo>
                        <a:pt x="77" y="17"/>
                      </a:lnTo>
                      <a:lnTo>
                        <a:pt x="73" y="22"/>
                      </a:lnTo>
                      <a:lnTo>
                        <a:pt x="72" y="28"/>
                      </a:lnTo>
                      <a:lnTo>
                        <a:pt x="71" y="33"/>
                      </a:lnTo>
                      <a:lnTo>
                        <a:pt x="73" y="47"/>
                      </a:lnTo>
                      <a:lnTo>
                        <a:pt x="76" y="60"/>
                      </a:lnTo>
                      <a:lnTo>
                        <a:pt x="69" y="57"/>
                      </a:lnTo>
                      <a:lnTo>
                        <a:pt x="63" y="54"/>
                      </a:lnTo>
                      <a:lnTo>
                        <a:pt x="57" y="56"/>
                      </a:lnTo>
                      <a:lnTo>
                        <a:pt x="51" y="58"/>
                      </a:lnTo>
                      <a:lnTo>
                        <a:pt x="45" y="61"/>
                      </a:lnTo>
                      <a:lnTo>
                        <a:pt x="40" y="66"/>
                      </a:lnTo>
                      <a:lnTo>
                        <a:pt x="34" y="71"/>
                      </a:lnTo>
                      <a:lnTo>
                        <a:pt x="30" y="78"/>
                      </a:lnTo>
                      <a:lnTo>
                        <a:pt x="26" y="90"/>
                      </a:lnTo>
                      <a:lnTo>
                        <a:pt x="23" y="107"/>
                      </a:lnTo>
                      <a:lnTo>
                        <a:pt x="22" y="111"/>
                      </a:lnTo>
                      <a:lnTo>
                        <a:pt x="20" y="113"/>
                      </a:lnTo>
                      <a:lnTo>
                        <a:pt x="16" y="114"/>
                      </a:lnTo>
                      <a:lnTo>
                        <a:pt x="12" y="117"/>
                      </a:lnTo>
                      <a:lnTo>
                        <a:pt x="7" y="119"/>
                      </a:lnTo>
                      <a:lnTo>
                        <a:pt x="3" y="121"/>
                      </a:lnTo>
                      <a:lnTo>
                        <a:pt x="1" y="124"/>
                      </a:lnTo>
                      <a:lnTo>
                        <a:pt x="0" y="131"/>
                      </a:lnTo>
                      <a:lnTo>
                        <a:pt x="3" y="131"/>
                      </a:lnTo>
                      <a:lnTo>
                        <a:pt x="5" y="131"/>
                      </a:lnTo>
                      <a:lnTo>
                        <a:pt x="6" y="132"/>
                      </a:lnTo>
                      <a:lnTo>
                        <a:pt x="7" y="133"/>
                      </a:lnTo>
                      <a:lnTo>
                        <a:pt x="6" y="135"/>
                      </a:lnTo>
                      <a:lnTo>
                        <a:pt x="5" y="137"/>
                      </a:lnTo>
                      <a:lnTo>
                        <a:pt x="12" y="137"/>
                      </a:lnTo>
                      <a:lnTo>
                        <a:pt x="17" y="137"/>
                      </a:lnTo>
                      <a:lnTo>
                        <a:pt x="14" y="137"/>
                      </a:lnTo>
                      <a:lnTo>
                        <a:pt x="12" y="138"/>
                      </a:lnTo>
                      <a:lnTo>
                        <a:pt x="12" y="139"/>
                      </a:lnTo>
                      <a:lnTo>
                        <a:pt x="12" y="142"/>
                      </a:lnTo>
                      <a:lnTo>
                        <a:pt x="21" y="142"/>
                      </a:lnTo>
                      <a:lnTo>
                        <a:pt x="32" y="142"/>
                      </a:lnTo>
                      <a:lnTo>
                        <a:pt x="36" y="141"/>
                      </a:lnTo>
                      <a:lnTo>
                        <a:pt x="41" y="140"/>
                      </a:lnTo>
                      <a:lnTo>
                        <a:pt x="44" y="139"/>
                      </a:lnTo>
                      <a:lnTo>
                        <a:pt x="47" y="137"/>
                      </a:lnTo>
                      <a:lnTo>
                        <a:pt x="56" y="128"/>
                      </a:lnTo>
                      <a:lnTo>
                        <a:pt x="66" y="121"/>
                      </a:lnTo>
                      <a:lnTo>
                        <a:pt x="75" y="114"/>
                      </a:lnTo>
                      <a:lnTo>
                        <a:pt x="85" y="108"/>
                      </a:lnTo>
                      <a:lnTo>
                        <a:pt x="105" y="95"/>
                      </a:lnTo>
                      <a:lnTo>
                        <a:pt x="124" y="83"/>
                      </a:lnTo>
                      <a:lnTo>
                        <a:pt x="130" y="80"/>
                      </a:lnTo>
                      <a:lnTo>
                        <a:pt x="136" y="77"/>
                      </a:lnTo>
                      <a:lnTo>
                        <a:pt x="142" y="72"/>
                      </a:lnTo>
                      <a:lnTo>
                        <a:pt x="147" y="68"/>
                      </a:lnTo>
                      <a:lnTo>
                        <a:pt x="156" y="58"/>
                      </a:lnTo>
                      <a:lnTo>
                        <a:pt x="165" y="48"/>
                      </a:lnTo>
                      <a:lnTo>
                        <a:pt x="174" y="45"/>
                      </a:lnTo>
                      <a:lnTo>
                        <a:pt x="183" y="42"/>
                      </a:lnTo>
                      <a:lnTo>
                        <a:pt x="191" y="39"/>
                      </a:lnTo>
                      <a:lnTo>
                        <a:pt x="200" y="36"/>
                      </a:lnTo>
                      <a:lnTo>
                        <a:pt x="205" y="33"/>
                      </a:lnTo>
                      <a:lnTo>
                        <a:pt x="208" y="30"/>
                      </a:lnTo>
                      <a:lnTo>
                        <a:pt x="211" y="28"/>
                      </a:lnTo>
                      <a:lnTo>
                        <a:pt x="214" y="25"/>
                      </a:lnTo>
                      <a:lnTo>
                        <a:pt x="215" y="21"/>
                      </a:lnTo>
                      <a:lnTo>
                        <a:pt x="215" y="18"/>
                      </a:lnTo>
                      <a:lnTo>
                        <a:pt x="214" y="15"/>
                      </a:lnTo>
                      <a:lnTo>
                        <a:pt x="212" y="12"/>
                      </a:lnTo>
                      <a:lnTo>
                        <a:pt x="212" y="8"/>
                      </a:lnTo>
                      <a:lnTo>
                        <a:pt x="211" y="5"/>
                      </a:lnTo>
                      <a:lnTo>
                        <a:pt x="209" y="2"/>
                      </a:lnTo>
                      <a:lnTo>
                        <a:pt x="207" y="1"/>
                      </a:lnTo>
                      <a:lnTo>
                        <a:pt x="205" y="1"/>
                      </a:lnTo>
                      <a:lnTo>
                        <a:pt x="200" y="0"/>
                      </a:lnTo>
                      <a:lnTo>
                        <a:pt x="200" y="3"/>
                      </a:lnTo>
                      <a:lnTo>
                        <a:pt x="200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0" name="Freeform 122">
                  <a:extLst>
                    <a:ext uri="{FF2B5EF4-FFF2-40B4-BE49-F238E27FC236}">
                      <a16:creationId xmlns:a16="http://schemas.microsoft.com/office/drawing/2014/main" id="{AC72CFB1-DCBA-464B-B303-02B2EDC431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1" name="Freeform 123">
                  <a:extLst>
                    <a:ext uri="{FF2B5EF4-FFF2-40B4-BE49-F238E27FC236}">
                      <a16:creationId xmlns:a16="http://schemas.microsoft.com/office/drawing/2014/main" id="{051FC62A-A5AF-423E-8E20-339A8A4590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2" name="Freeform 124">
                  <a:extLst>
                    <a:ext uri="{FF2B5EF4-FFF2-40B4-BE49-F238E27FC236}">
                      <a16:creationId xmlns:a16="http://schemas.microsoft.com/office/drawing/2014/main" id="{1344CD4C-258F-403C-977E-03F3269CAE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3" name="Freeform 125">
                  <a:extLst>
                    <a:ext uri="{FF2B5EF4-FFF2-40B4-BE49-F238E27FC236}">
                      <a16:creationId xmlns:a16="http://schemas.microsoft.com/office/drawing/2014/main" id="{2BEEE77B-0287-4E9F-94D4-4ADB0D49D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4" name="Freeform 126">
                  <a:extLst>
                    <a:ext uri="{FF2B5EF4-FFF2-40B4-BE49-F238E27FC236}">
                      <a16:creationId xmlns:a16="http://schemas.microsoft.com/office/drawing/2014/main" id="{95DAA2D1-B612-44E0-8EB4-5A7509B9BE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5" name="Freeform 127">
                  <a:extLst>
                    <a:ext uri="{FF2B5EF4-FFF2-40B4-BE49-F238E27FC236}">
                      <a16:creationId xmlns:a16="http://schemas.microsoft.com/office/drawing/2014/main" id="{790B07B0-FB59-4B70-8485-413608ABD2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6" name="Freeform 128">
                  <a:extLst>
                    <a:ext uri="{FF2B5EF4-FFF2-40B4-BE49-F238E27FC236}">
                      <a16:creationId xmlns:a16="http://schemas.microsoft.com/office/drawing/2014/main" id="{CC74BABD-A78D-4DE1-8B8D-9908CF51E3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7" name="Freeform 129">
                  <a:extLst>
                    <a:ext uri="{FF2B5EF4-FFF2-40B4-BE49-F238E27FC236}">
                      <a16:creationId xmlns:a16="http://schemas.microsoft.com/office/drawing/2014/main" id="{2D05F438-1A85-4DA0-9632-32312F1B84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8" name="Freeform 130">
                  <a:extLst>
                    <a:ext uri="{FF2B5EF4-FFF2-40B4-BE49-F238E27FC236}">
                      <a16:creationId xmlns:a16="http://schemas.microsoft.com/office/drawing/2014/main" id="{3FB1F98C-8439-4A42-8CF3-5E638A985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9" name="Freeform 131">
                  <a:extLst>
                    <a:ext uri="{FF2B5EF4-FFF2-40B4-BE49-F238E27FC236}">
                      <a16:creationId xmlns:a16="http://schemas.microsoft.com/office/drawing/2014/main" id="{B2090971-3BB4-43AF-9AB1-B2E1E2187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0" name="Freeform 132">
                  <a:extLst>
                    <a:ext uri="{FF2B5EF4-FFF2-40B4-BE49-F238E27FC236}">
                      <a16:creationId xmlns:a16="http://schemas.microsoft.com/office/drawing/2014/main" id="{C5867247-6192-41AB-9C48-DBE9A8EE75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1" name="Freeform 133">
                  <a:extLst>
                    <a:ext uri="{FF2B5EF4-FFF2-40B4-BE49-F238E27FC236}">
                      <a16:creationId xmlns:a16="http://schemas.microsoft.com/office/drawing/2014/main" id="{9B527EC9-7308-4C27-9CE7-A3A4E782AF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2" name="Freeform 134">
                  <a:extLst>
                    <a:ext uri="{FF2B5EF4-FFF2-40B4-BE49-F238E27FC236}">
                      <a16:creationId xmlns:a16="http://schemas.microsoft.com/office/drawing/2014/main" id="{2BD73245-6CBF-497B-AAA8-991BEDFF4D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3" name="Freeform 135">
                  <a:extLst>
                    <a:ext uri="{FF2B5EF4-FFF2-40B4-BE49-F238E27FC236}">
                      <a16:creationId xmlns:a16="http://schemas.microsoft.com/office/drawing/2014/main" id="{8084D69E-37E1-49ED-8A71-95C7380C7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4" name="Freeform 136">
                  <a:extLst>
                    <a:ext uri="{FF2B5EF4-FFF2-40B4-BE49-F238E27FC236}">
                      <a16:creationId xmlns:a16="http://schemas.microsoft.com/office/drawing/2014/main" id="{9BB2E8EF-5842-4D92-8FEC-2CBE11A74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5" name="Freeform 137">
                  <a:extLst>
                    <a:ext uri="{FF2B5EF4-FFF2-40B4-BE49-F238E27FC236}">
                      <a16:creationId xmlns:a16="http://schemas.microsoft.com/office/drawing/2014/main" id="{80877B12-43B3-4B03-912C-6EA460515F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6" name="Freeform 138">
                  <a:extLst>
                    <a:ext uri="{FF2B5EF4-FFF2-40B4-BE49-F238E27FC236}">
                      <a16:creationId xmlns:a16="http://schemas.microsoft.com/office/drawing/2014/main" id="{9D82434B-8A7F-4641-9199-2AAC59A7F4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7" name="Freeform 139">
                  <a:extLst>
                    <a:ext uri="{FF2B5EF4-FFF2-40B4-BE49-F238E27FC236}">
                      <a16:creationId xmlns:a16="http://schemas.microsoft.com/office/drawing/2014/main" id="{14332A24-6370-4720-A2A4-B15DCDF54E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8" name="Freeform 140">
                  <a:extLst>
                    <a:ext uri="{FF2B5EF4-FFF2-40B4-BE49-F238E27FC236}">
                      <a16:creationId xmlns:a16="http://schemas.microsoft.com/office/drawing/2014/main" id="{823550A5-980D-4304-890C-F5C53197A9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9" name="Freeform 141">
                  <a:extLst>
                    <a:ext uri="{FF2B5EF4-FFF2-40B4-BE49-F238E27FC236}">
                      <a16:creationId xmlns:a16="http://schemas.microsoft.com/office/drawing/2014/main" id="{0A9BEB81-F6A9-4CC9-A704-6AC4D82E0C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0" name="Freeform 142">
                  <a:extLst>
                    <a:ext uri="{FF2B5EF4-FFF2-40B4-BE49-F238E27FC236}">
                      <a16:creationId xmlns:a16="http://schemas.microsoft.com/office/drawing/2014/main" id="{D6EC3CE9-351F-446B-9C71-0E6176F8E6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1" name="Freeform 143">
                  <a:extLst>
                    <a:ext uri="{FF2B5EF4-FFF2-40B4-BE49-F238E27FC236}">
                      <a16:creationId xmlns:a16="http://schemas.microsoft.com/office/drawing/2014/main" id="{1FA1B876-0FA0-4CB6-864E-FA37445F82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2" name="Freeform 144">
                  <a:extLst>
                    <a:ext uri="{FF2B5EF4-FFF2-40B4-BE49-F238E27FC236}">
                      <a16:creationId xmlns:a16="http://schemas.microsoft.com/office/drawing/2014/main" id="{50106806-A8FD-48C7-8ACB-22A9B93D94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3" name="Freeform 145">
                  <a:extLst>
                    <a:ext uri="{FF2B5EF4-FFF2-40B4-BE49-F238E27FC236}">
                      <a16:creationId xmlns:a16="http://schemas.microsoft.com/office/drawing/2014/main" id="{88FBFB66-F77F-4324-910F-9FA0FAA94D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4" name="Freeform 146">
                  <a:extLst>
                    <a:ext uri="{FF2B5EF4-FFF2-40B4-BE49-F238E27FC236}">
                      <a16:creationId xmlns:a16="http://schemas.microsoft.com/office/drawing/2014/main" id="{C6752F05-287D-4489-A9EB-5B0482B6E9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5" name="Freeform 147">
                  <a:extLst>
                    <a:ext uri="{FF2B5EF4-FFF2-40B4-BE49-F238E27FC236}">
                      <a16:creationId xmlns:a16="http://schemas.microsoft.com/office/drawing/2014/main" id="{61A4A933-A9CD-4011-96E9-5930E1BBA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6" name="Freeform 148">
                  <a:extLst>
                    <a:ext uri="{FF2B5EF4-FFF2-40B4-BE49-F238E27FC236}">
                      <a16:creationId xmlns:a16="http://schemas.microsoft.com/office/drawing/2014/main" id="{C3121C09-D566-48BA-915B-FD04D4210C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7" name="Freeform 149">
                  <a:extLst>
                    <a:ext uri="{FF2B5EF4-FFF2-40B4-BE49-F238E27FC236}">
                      <a16:creationId xmlns:a16="http://schemas.microsoft.com/office/drawing/2014/main" id="{E5BDE3D1-FDD5-4A49-9980-BAC3E99838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8" name="Freeform 150">
                  <a:extLst>
                    <a:ext uri="{FF2B5EF4-FFF2-40B4-BE49-F238E27FC236}">
                      <a16:creationId xmlns:a16="http://schemas.microsoft.com/office/drawing/2014/main" id="{1001FB44-2F24-43E9-9D71-04A80B857B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9" name="Freeform 151">
                  <a:extLst>
                    <a:ext uri="{FF2B5EF4-FFF2-40B4-BE49-F238E27FC236}">
                      <a16:creationId xmlns:a16="http://schemas.microsoft.com/office/drawing/2014/main" id="{053FBF67-9361-40DB-AF99-FC9B1E1CEB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0" name="Freeform 152">
                  <a:extLst>
                    <a:ext uri="{FF2B5EF4-FFF2-40B4-BE49-F238E27FC236}">
                      <a16:creationId xmlns:a16="http://schemas.microsoft.com/office/drawing/2014/main" id="{BC9FA2B0-26B2-4662-AA6E-871BD2004A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1" name="Freeform 153">
                  <a:extLst>
                    <a:ext uri="{FF2B5EF4-FFF2-40B4-BE49-F238E27FC236}">
                      <a16:creationId xmlns:a16="http://schemas.microsoft.com/office/drawing/2014/main" id="{E7F6199D-CAA6-4F04-B4CB-9E28C6B6E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2" name="Freeform 154">
                  <a:extLst>
                    <a:ext uri="{FF2B5EF4-FFF2-40B4-BE49-F238E27FC236}">
                      <a16:creationId xmlns:a16="http://schemas.microsoft.com/office/drawing/2014/main" id="{15C5ECD3-B58B-4F90-9223-1013468A1A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3" name="Freeform 155">
                  <a:extLst>
                    <a:ext uri="{FF2B5EF4-FFF2-40B4-BE49-F238E27FC236}">
                      <a16:creationId xmlns:a16="http://schemas.microsoft.com/office/drawing/2014/main" id="{5D0884C9-2F02-485F-84F5-2F2B3AFC1B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4" name="Freeform 156">
                  <a:extLst>
                    <a:ext uri="{FF2B5EF4-FFF2-40B4-BE49-F238E27FC236}">
                      <a16:creationId xmlns:a16="http://schemas.microsoft.com/office/drawing/2014/main" id="{A5EC22D7-D72C-4188-A0DA-2573F67B4A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5" name="Freeform 157">
                  <a:extLst>
                    <a:ext uri="{FF2B5EF4-FFF2-40B4-BE49-F238E27FC236}">
                      <a16:creationId xmlns:a16="http://schemas.microsoft.com/office/drawing/2014/main" id="{EC42B555-2D3F-4707-8F38-C254082D3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E10876-F87E-462B-90BD-A274F605F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123" y="1981200"/>
              <a:ext cx="857001" cy="602207"/>
            </a:xfrm>
            <a:custGeom>
              <a:avLst/>
              <a:gdLst/>
              <a:ahLst/>
              <a:cxnLst>
                <a:cxn ang="0">
                  <a:pos x="30" y="951"/>
                </a:cxn>
                <a:cxn ang="0">
                  <a:pos x="0" y="940"/>
                </a:cxn>
                <a:cxn ang="0">
                  <a:pos x="18" y="881"/>
                </a:cxn>
                <a:cxn ang="0">
                  <a:pos x="24" y="839"/>
                </a:cxn>
                <a:cxn ang="0">
                  <a:pos x="35" y="821"/>
                </a:cxn>
                <a:cxn ang="0">
                  <a:pos x="48" y="851"/>
                </a:cxn>
                <a:cxn ang="0">
                  <a:pos x="35" y="881"/>
                </a:cxn>
                <a:cxn ang="0">
                  <a:pos x="78" y="857"/>
                </a:cxn>
                <a:cxn ang="0">
                  <a:pos x="71" y="828"/>
                </a:cxn>
                <a:cxn ang="0">
                  <a:pos x="78" y="780"/>
                </a:cxn>
                <a:cxn ang="0">
                  <a:pos x="53" y="715"/>
                </a:cxn>
                <a:cxn ang="0">
                  <a:pos x="83" y="715"/>
                </a:cxn>
                <a:cxn ang="0">
                  <a:pos x="131" y="697"/>
                </a:cxn>
                <a:cxn ang="0">
                  <a:pos x="101" y="662"/>
                </a:cxn>
                <a:cxn ang="0">
                  <a:pos x="65" y="674"/>
                </a:cxn>
                <a:cxn ang="0">
                  <a:pos x="65" y="603"/>
                </a:cxn>
                <a:cxn ang="0">
                  <a:pos x="71" y="520"/>
                </a:cxn>
                <a:cxn ang="0">
                  <a:pos x="71" y="397"/>
                </a:cxn>
                <a:cxn ang="0">
                  <a:pos x="48" y="255"/>
                </a:cxn>
                <a:cxn ang="0">
                  <a:pos x="60" y="136"/>
                </a:cxn>
                <a:cxn ang="0">
                  <a:pos x="272" y="220"/>
                </a:cxn>
                <a:cxn ang="0">
                  <a:pos x="456" y="296"/>
                </a:cxn>
                <a:cxn ang="0">
                  <a:pos x="544" y="332"/>
                </a:cxn>
                <a:cxn ang="0">
                  <a:pos x="580" y="361"/>
                </a:cxn>
                <a:cxn ang="0">
                  <a:pos x="580" y="484"/>
                </a:cxn>
                <a:cxn ang="0">
                  <a:pos x="532" y="550"/>
                </a:cxn>
                <a:cxn ang="0">
                  <a:pos x="538" y="603"/>
                </a:cxn>
                <a:cxn ang="0">
                  <a:pos x="527" y="639"/>
                </a:cxn>
                <a:cxn ang="0">
                  <a:pos x="544" y="674"/>
                </a:cxn>
                <a:cxn ang="0">
                  <a:pos x="603" y="562"/>
                </a:cxn>
                <a:cxn ang="0">
                  <a:pos x="638" y="502"/>
                </a:cxn>
                <a:cxn ang="0">
                  <a:pos x="697" y="431"/>
                </a:cxn>
                <a:cxn ang="0">
                  <a:pos x="633" y="237"/>
                </a:cxn>
                <a:cxn ang="0">
                  <a:pos x="644" y="213"/>
                </a:cxn>
                <a:cxn ang="0">
                  <a:pos x="692" y="166"/>
                </a:cxn>
                <a:cxn ang="0">
                  <a:pos x="656" y="106"/>
                </a:cxn>
                <a:cxn ang="0">
                  <a:pos x="644" y="0"/>
                </a:cxn>
                <a:cxn ang="0">
                  <a:pos x="1478" y="220"/>
                </a:cxn>
                <a:cxn ang="0">
                  <a:pos x="2145" y="373"/>
                </a:cxn>
                <a:cxn ang="0">
                  <a:pos x="1902" y="1407"/>
                </a:cxn>
                <a:cxn ang="0">
                  <a:pos x="1902" y="1442"/>
                </a:cxn>
                <a:cxn ang="0">
                  <a:pos x="1927" y="1478"/>
                </a:cxn>
                <a:cxn ang="0">
                  <a:pos x="1914" y="1495"/>
                </a:cxn>
                <a:cxn ang="0">
                  <a:pos x="1902" y="1542"/>
                </a:cxn>
                <a:cxn ang="0">
                  <a:pos x="1341" y="1435"/>
                </a:cxn>
                <a:cxn ang="0">
                  <a:pos x="1270" y="1448"/>
                </a:cxn>
                <a:cxn ang="0">
                  <a:pos x="1205" y="1435"/>
                </a:cxn>
                <a:cxn ang="0">
                  <a:pos x="1152" y="1424"/>
                </a:cxn>
                <a:cxn ang="0">
                  <a:pos x="1082" y="1424"/>
                </a:cxn>
                <a:cxn ang="0">
                  <a:pos x="1004" y="1448"/>
                </a:cxn>
                <a:cxn ang="0">
                  <a:pos x="905" y="1442"/>
                </a:cxn>
                <a:cxn ang="0">
                  <a:pos x="845" y="1412"/>
                </a:cxn>
                <a:cxn ang="0">
                  <a:pos x="692" y="1394"/>
                </a:cxn>
                <a:cxn ang="0">
                  <a:pos x="532" y="1353"/>
                </a:cxn>
                <a:cxn ang="0">
                  <a:pos x="367" y="1353"/>
                </a:cxn>
                <a:cxn ang="0">
                  <a:pos x="272" y="1283"/>
                </a:cxn>
                <a:cxn ang="0">
                  <a:pos x="284" y="1158"/>
                </a:cxn>
                <a:cxn ang="0">
                  <a:pos x="213" y="1052"/>
                </a:cxn>
                <a:cxn ang="0">
                  <a:pos x="160" y="1034"/>
                </a:cxn>
                <a:cxn ang="0">
                  <a:pos x="83" y="987"/>
                </a:cxn>
              </a:cxnLst>
              <a:rect l="0" t="0" r="r" b="b"/>
              <a:pathLst>
                <a:path w="2145" h="1566">
                  <a:moveTo>
                    <a:pt x="83" y="987"/>
                  </a:moveTo>
                  <a:lnTo>
                    <a:pt x="30" y="951"/>
                  </a:lnTo>
                  <a:lnTo>
                    <a:pt x="12" y="946"/>
                  </a:lnTo>
                  <a:lnTo>
                    <a:pt x="0" y="940"/>
                  </a:lnTo>
                  <a:lnTo>
                    <a:pt x="0" y="928"/>
                  </a:lnTo>
                  <a:lnTo>
                    <a:pt x="18" y="881"/>
                  </a:lnTo>
                  <a:lnTo>
                    <a:pt x="24" y="857"/>
                  </a:lnTo>
                  <a:lnTo>
                    <a:pt x="24" y="839"/>
                  </a:lnTo>
                  <a:lnTo>
                    <a:pt x="24" y="828"/>
                  </a:lnTo>
                  <a:lnTo>
                    <a:pt x="35" y="821"/>
                  </a:lnTo>
                  <a:lnTo>
                    <a:pt x="42" y="828"/>
                  </a:lnTo>
                  <a:lnTo>
                    <a:pt x="48" y="851"/>
                  </a:lnTo>
                  <a:lnTo>
                    <a:pt x="42" y="869"/>
                  </a:lnTo>
                  <a:lnTo>
                    <a:pt x="35" y="881"/>
                  </a:lnTo>
                  <a:lnTo>
                    <a:pt x="42" y="892"/>
                  </a:lnTo>
                  <a:lnTo>
                    <a:pt x="78" y="857"/>
                  </a:lnTo>
                  <a:lnTo>
                    <a:pt x="71" y="846"/>
                  </a:lnTo>
                  <a:lnTo>
                    <a:pt x="71" y="828"/>
                  </a:lnTo>
                  <a:lnTo>
                    <a:pt x="89" y="804"/>
                  </a:lnTo>
                  <a:lnTo>
                    <a:pt x="78" y="780"/>
                  </a:lnTo>
                  <a:lnTo>
                    <a:pt x="53" y="775"/>
                  </a:lnTo>
                  <a:lnTo>
                    <a:pt x="53" y="715"/>
                  </a:lnTo>
                  <a:lnTo>
                    <a:pt x="65" y="709"/>
                  </a:lnTo>
                  <a:lnTo>
                    <a:pt x="83" y="715"/>
                  </a:lnTo>
                  <a:lnTo>
                    <a:pt x="95" y="709"/>
                  </a:lnTo>
                  <a:lnTo>
                    <a:pt x="131" y="697"/>
                  </a:lnTo>
                  <a:lnTo>
                    <a:pt x="101" y="668"/>
                  </a:lnTo>
                  <a:lnTo>
                    <a:pt x="101" y="662"/>
                  </a:lnTo>
                  <a:lnTo>
                    <a:pt x="95" y="656"/>
                  </a:lnTo>
                  <a:lnTo>
                    <a:pt x="65" y="674"/>
                  </a:lnTo>
                  <a:lnTo>
                    <a:pt x="65" y="633"/>
                  </a:lnTo>
                  <a:lnTo>
                    <a:pt x="65" y="603"/>
                  </a:lnTo>
                  <a:lnTo>
                    <a:pt x="71" y="555"/>
                  </a:lnTo>
                  <a:lnTo>
                    <a:pt x="71" y="520"/>
                  </a:lnTo>
                  <a:lnTo>
                    <a:pt x="65" y="484"/>
                  </a:lnTo>
                  <a:lnTo>
                    <a:pt x="71" y="397"/>
                  </a:lnTo>
                  <a:lnTo>
                    <a:pt x="83" y="367"/>
                  </a:lnTo>
                  <a:lnTo>
                    <a:pt x="48" y="255"/>
                  </a:lnTo>
                  <a:lnTo>
                    <a:pt x="48" y="177"/>
                  </a:lnTo>
                  <a:lnTo>
                    <a:pt x="60" y="136"/>
                  </a:lnTo>
                  <a:lnTo>
                    <a:pt x="71" y="78"/>
                  </a:lnTo>
                  <a:lnTo>
                    <a:pt x="272" y="220"/>
                  </a:lnTo>
                  <a:lnTo>
                    <a:pt x="378" y="278"/>
                  </a:lnTo>
                  <a:lnTo>
                    <a:pt x="456" y="296"/>
                  </a:lnTo>
                  <a:lnTo>
                    <a:pt x="502" y="332"/>
                  </a:lnTo>
                  <a:lnTo>
                    <a:pt x="544" y="332"/>
                  </a:lnTo>
                  <a:lnTo>
                    <a:pt x="568" y="337"/>
                  </a:lnTo>
                  <a:lnTo>
                    <a:pt x="580" y="361"/>
                  </a:lnTo>
                  <a:lnTo>
                    <a:pt x="585" y="461"/>
                  </a:lnTo>
                  <a:lnTo>
                    <a:pt x="580" y="484"/>
                  </a:lnTo>
                  <a:lnTo>
                    <a:pt x="544" y="509"/>
                  </a:lnTo>
                  <a:lnTo>
                    <a:pt x="532" y="550"/>
                  </a:lnTo>
                  <a:lnTo>
                    <a:pt x="532" y="585"/>
                  </a:lnTo>
                  <a:lnTo>
                    <a:pt x="538" y="603"/>
                  </a:lnTo>
                  <a:lnTo>
                    <a:pt x="532" y="621"/>
                  </a:lnTo>
                  <a:lnTo>
                    <a:pt x="527" y="639"/>
                  </a:lnTo>
                  <a:lnTo>
                    <a:pt x="527" y="656"/>
                  </a:lnTo>
                  <a:lnTo>
                    <a:pt x="544" y="674"/>
                  </a:lnTo>
                  <a:lnTo>
                    <a:pt x="585" y="651"/>
                  </a:lnTo>
                  <a:lnTo>
                    <a:pt x="603" y="562"/>
                  </a:lnTo>
                  <a:lnTo>
                    <a:pt x="626" y="544"/>
                  </a:lnTo>
                  <a:lnTo>
                    <a:pt x="638" y="502"/>
                  </a:lnTo>
                  <a:lnTo>
                    <a:pt x="692" y="449"/>
                  </a:lnTo>
                  <a:lnTo>
                    <a:pt x="697" y="431"/>
                  </a:lnTo>
                  <a:lnTo>
                    <a:pt x="674" y="349"/>
                  </a:lnTo>
                  <a:lnTo>
                    <a:pt x="633" y="237"/>
                  </a:lnTo>
                  <a:lnTo>
                    <a:pt x="626" y="220"/>
                  </a:lnTo>
                  <a:lnTo>
                    <a:pt x="644" y="213"/>
                  </a:lnTo>
                  <a:lnTo>
                    <a:pt x="667" y="220"/>
                  </a:lnTo>
                  <a:lnTo>
                    <a:pt x="692" y="166"/>
                  </a:lnTo>
                  <a:lnTo>
                    <a:pt x="685" y="113"/>
                  </a:lnTo>
                  <a:lnTo>
                    <a:pt x="656" y="106"/>
                  </a:lnTo>
                  <a:lnTo>
                    <a:pt x="644" y="71"/>
                  </a:lnTo>
                  <a:lnTo>
                    <a:pt x="644" y="0"/>
                  </a:lnTo>
                  <a:lnTo>
                    <a:pt x="1070" y="119"/>
                  </a:lnTo>
                  <a:lnTo>
                    <a:pt x="1478" y="220"/>
                  </a:lnTo>
                  <a:lnTo>
                    <a:pt x="2138" y="373"/>
                  </a:lnTo>
                  <a:lnTo>
                    <a:pt x="2145" y="373"/>
                  </a:lnTo>
                  <a:lnTo>
                    <a:pt x="1914" y="1394"/>
                  </a:lnTo>
                  <a:lnTo>
                    <a:pt x="1902" y="1407"/>
                  </a:lnTo>
                  <a:lnTo>
                    <a:pt x="1902" y="1424"/>
                  </a:lnTo>
                  <a:lnTo>
                    <a:pt x="1902" y="1442"/>
                  </a:lnTo>
                  <a:lnTo>
                    <a:pt x="1914" y="1453"/>
                  </a:lnTo>
                  <a:lnTo>
                    <a:pt x="1927" y="1478"/>
                  </a:lnTo>
                  <a:lnTo>
                    <a:pt x="1920" y="1489"/>
                  </a:lnTo>
                  <a:lnTo>
                    <a:pt x="1914" y="1495"/>
                  </a:lnTo>
                  <a:lnTo>
                    <a:pt x="1902" y="1513"/>
                  </a:lnTo>
                  <a:lnTo>
                    <a:pt x="1902" y="1542"/>
                  </a:lnTo>
                  <a:lnTo>
                    <a:pt x="1909" y="1566"/>
                  </a:lnTo>
                  <a:lnTo>
                    <a:pt x="1341" y="1435"/>
                  </a:lnTo>
                  <a:lnTo>
                    <a:pt x="1300" y="1448"/>
                  </a:lnTo>
                  <a:lnTo>
                    <a:pt x="1270" y="1448"/>
                  </a:lnTo>
                  <a:lnTo>
                    <a:pt x="1240" y="1435"/>
                  </a:lnTo>
                  <a:lnTo>
                    <a:pt x="1205" y="1435"/>
                  </a:lnTo>
                  <a:lnTo>
                    <a:pt x="1187" y="1424"/>
                  </a:lnTo>
                  <a:lnTo>
                    <a:pt x="1152" y="1424"/>
                  </a:lnTo>
                  <a:lnTo>
                    <a:pt x="1123" y="1435"/>
                  </a:lnTo>
                  <a:lnTo>
                    <a:pt x="1082" y="1424"/>
                  </a:lnTo>
                  <a:lnTo>
                    <a:pt x="1046" y="1424"/>
                  </a:lnTo>
                  <a:lnTo>
                    <a:pt x="1004" y="1448"/>
                  </a:lnTo>
                  <a:lnTo>
                    <a:pt x="975" y="1453"/>
                  </a:lnTo>
                  <a:lnTo>
                    <a:pt x="905" y="1442"/>
                  </a:lnTo>
                  <a:lnTo>
                    <a:pt x="887" y="1435"/>
                  </a:lnTo>
                  <a:lnTo>
                    <a:pt x="845" y="1412"/>
                  </a:lnTo>
                  <a:lnTo>
                    <a:pt x="715" y="1430"/>
                  </a:lnTo>
                  <a:lnTo>
                    <a:pt x="692" y="1394"/>
                  </a:lnTo>
                  <a:lnTo>
                    <a:pt x="585" y="1366"/>
                  </a:lnTo>
                  <a:lnTo>
                    <a:pt x="532" y="1353"/>
                  </a:lnTo>
                  <a:lnTo>
                    <a:pt x="467" y="1366"/>
                  </a:lnTo>
                  <a:lnTo>
                    <a:pt x="367" y="1353"/>
                  </a:lnTo>
                  <a:lnTo>
                    <a:pt x="284" y="1318"/>
                  </a:lnTo>
                  <a:lnTo>
                    <a:pt x="272" y="1283"/>
                  </a:lnTo>
                  <a:lnTo>
                    <a:pt x="272" y="1182"/>
                  </a:lnTo>
                  <a:lnTo>
                    <a:pt x="284" y="1158"/>
                  </a:lnTo>
                  <a:lnTo>
                    <a:pt x="272" y="1105"/>
                  </a:lnTo>
                  <a:lnTo>
                    <a:pt x="213" y="1052"/>
                  </a:lnTo>
                  <a:lnTo>
                    <a:pt x="165" y="1052"/>
                  </a:lnTo>
                  <a:lnTo>
                    <a:pt x="160" y="1034"/>
                  </a:lnTo>
                  <a:lnTo>
                    <a:pt x="136" y="1011"/>
                  </a:lnTo>
                  <a:lnTo>
                    <a:pt x="83" y="987"/>
                  </a:lnTo>
                </a:path>
              </a:pathLst>
            </a:custGeom>
            <a:solidFill>
              <a:srgbClr val="C3D6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1.2%</a:t>
              </a: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E0C2711-1144-49C4-A2AC-CD4A87791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225" y="2359465"/>
              <a:ext cx="1029124" cy="830791"/>
            </a:xfrm>
            <a:custGeom>
              <a:avLst/>
              <a:gdLst/>
              <a:ahLst/>
              <a:cxnLst>
                <a:cxn ang="0">
                  <a:pos x="18" y="1601"/>
                </a:cxn>
                <a:cxn ang="0">
                  <a:pos x="18" y="1477"/>
                </a:cxn>
                <a:cxn ang="0">
                  <a:pos x="41" y="1376"/>
                </a:cxn>
                <a:cxn ang="0">
                  <a:pos x="48" y="1223"/>
                </a:cxn>
                <a:cxn ang="0">
                  <a:pos x="89" y="1188"/>
                </a:cxn>
                <a:cxn ang="0">
                  <a:pos x="119" y="1135"/>
                </a:cxn>
                <a:cxn ang="0">
                  <a:pos x="142" y="1069"/>
                </a:cxn>
                <a:cxn ang="0">
                  <a:pos x="254" y="892"/>
                </a:cxn>
                <a:cxn ang="0">
                  <a:pos x="396" y="549"/>
                </a:cxn>
                <a:cxn ang="0">
                  <a:pos x="497" y="313"/>
                </a:cxn>
                <a:cxn ang="0">
                  <a:pos x="573" y="77"/>
                </a:cxn>
                <a:cxn ang="0">
                  <a:pos x="586" y="6"/>
                </a:cxn>
                <a:cxn ang="0">
                  <a:pos x="644" y="6"/>
                </a:cxn>
                <a:cxn ang="0">
                  <a:pos x="715" y="24"/>
                </a:cxn>
                <a:cxn ang="0">
                  <a:pos x="744" y="65"/>
                </a:cxn>
                <a:cxn ang="0">
                  <a:pos x="851" y="118"/>
                </a:cxn>
                <a:cxn ang="0">
                  <a:pos x="851" y="195"/>
                </a:cxn>
                <a:cxn ang="0">
                  <a:pos x="863" y="331"/>
                </a:cxn>
                <a:cxn ang="0">
                  <a:pos x="1046" y="379"/>
                </a:cxn>
                <a:cxn ang="0">
                  <a:pos x="1164" y="379"/>
                </a:cxn>
                <a:cxn ang="0">
                  <a:pos x="1294" y="443"/>
                </a:cxn>
                <a:cxn ang="0">
                  <a:pos x="1466" y="448"/>
                </a:cxn>
                <a:cxn ang="0">
                  <a:pos x="1554" y="466"/>
                </a:cxn>
                <a:cxn ang="0">
                  <a:pos x="1625" y="437"/>
                </a:cxn>
                <a:cxn ang="0">
                  <a:pos x="1702" y="448"/>
                </a:cxn>
                <a:cxn ang="0">
                  <a:pos x="1766" y="437"/>
                </a:cxn>
                <a:cxn ang="0">
                  <a:pos x="1819" y="448"/>
                </a:cxn>
                <a:cxn ang="0">
                  <a:pos x="1879" y="461"/>
                </a:cxn>
                <a:cxn ang="0">
                  <a:pos x="2488" y="579"/>
                </a:cxn>
                <a:cxn ang="0">
                  <a:pos x="2517" y="650"/>
                </a:cxn>
                <a:cxn ang="0">
                  <a:pos x="2577" y="686"/>
                </a:cxn>
                <a:cxn ang="0">
                  <a:pos x="2446" y="952"/>
                </a:cxn>
                <a:cxn ang="0">
                  <a:pos x="2417" y="1004"/>
                </a:cxn>
                <a:cxn ang="0">
                  <a:pos x="2339" y="1057"/>
                </a:cxn>
                <a:cxn ang="0">
                  <a:pos x="2257" y="1217"/>
                </a:cxn>
                <a:cxn ang="0">
                  <a:pos x="2310" y="1264"/>
                </a:cxn>
                <a:cxn ang="0">
                  <a:pos x="2322" y="1317"/>
                </a:cxn>
                <a:cxn ang="0">
                  <a:pos x="2304" y="1335"/>
                </a:cxn>
                <a:cxn ang="0">
                  <a:pos x="2263" y="1436"/>
                </a:cxn>
                <a:cxn ang="0">
                  <a:pos x="1241" y="1949"/>
                </a:cxn>
              </a:cxnLst>
              <a:rect l="0" t="0" r="r" b="b"/>
              <a:pathLst>
                <a:path w="2582" h="2157">
                  <a:moveTo>
                    <a:pt x="36" y="1619"/>
                  </a:moveTo>
                  <a:lnTo>
                    <a:pt x="18" y="1601"/>
                  </a:lnTo>
                  <a:lnTo>
                    <a:pt x="0" y="1518"/>
                  </a:lnTo>
                  <a:lnTo>
                    <a:pt x="18" y="1477"/>
                  </a:lnTo>
                  <a:lnTo>
                    <a:pt x="18" y="1442"/>
                  </a:lnTo>
                  <a:lnTo>
                    <a:pt x="41" y="1376"/>
                  </a:lnTo>
                  <a:lnTo>
                    <a:pt x="30" y="1252"/>
                  </a:lnTo>
                  <a:lnTo>
                    <a:pt x="48" y="1223"/>
                  </a:lnTo>
                  <a:lnTo>
                    <a:pt x="77" y="1211"/>
                  </a:lnTo>
                  <a:lnTo>
                    <a:pt x="89" y="1188"/>
                  </a:lnTo>
                  <a:lnTo>
                    <a:pt x="107" y="1146"/>
                  </a:lnTo>
                  <a:lnTo>
                    <a:pt x="119" y="1135"/>
                  </a:lnTo>
                  <a:lnTo>
                    <a:pt x="130" y="1075"/>
                  </a:lnTo>
                  <a:lnTo>
                    <a:pt x="142" y="1069"/>
                  </a:lnTo>
                  <a:lnTo>
                    <a:pt x="219" y="981"/>
                  </a:lnTo>
                  <a:lnTo>
                    <a:pt x="254" y="892"/>
                  </a:lnTo>
                  <a:lnTo>
                    <a:pt x="320" y="768"/>
                  </a:lnTo>
                  <a:lnTo>
                    <a:pt x="396" y="549"/>
                  </a:lnTo>
                  <a:lnTo>
                    <a:pt x="449" y="448"/>
                  </a:lnTo>
                  <a:lnTo>
                    <a:pt x="497" y="313"/>
                  </a:lnTo>
                  <a:lnTo>
                    <a:pt x="550" y="136"/>
                  </a:lnTo>
                  <a:lnTo>
                    <a:pt x="573" y="77"/>
                  </a:lnTo>
                  <a:lnTo>
                    <a:pt x="586" y="24"/>
                  </a:lnTo>
                  <a:lnTo>
                    <a:pt x="586" y="6"/>
                  </a:lnTo>
                  <a:lnTo>
                    <a:pt x="609" y="0"/>
                  </a:lnTo>
                  <a:lnTo>
                    <a:pt x="644" y="6"/>
                  </a:lnTo>
                  <a:lnTo>
                    <a:pt x="662" y="0"/>
                  </a:lnTo>
                  <a:lnTo>
                    <a:pt x="715" y="24"/>
                  </a:lnTo>
                  <a:lnTo>
                    <a:pt x="739" y="47"/>
                  </a:lnTo>
                  <a:lnTo>
                    <a:pt x="744" y="65"/>
                  </a:lnTo>
                  <a:lnTo>
                    <a:pt x="792" y="65"/>
                  </a:lnTo>
                  <a:lnTo>
                    <a:pt x="851" y="118"/>
                  </a:lnTo>
                  <a:lnTo>
                    <a:pt x="863" y="171"/>
                  </a:lnTo>
                  <a:lnTo>
                    <a:pt x="851" y="195"/>
                  </a:lnTo>
                  <a:lnTo>
                    <a:pt x="851" y="296"/>
                  </a:lnTo>
                  <a:lnTo>
                    <a:pt x="863" y="331"/>
                  </a:lnTo>
                  <a:lnTo>
                    <a:pt x="946" y="366"/>
                  </a:lnTo>
                  <a:lnTo>
                    <a:pt x="1046" y="379"/>
                  </a:lnTo>
                  <a:lnTo>
                    <a:pt x="1111" y="366"/>
                  </a:lnTo>
                  <a:lnTo>
                    <a:pt x="1164" y="379"/>
                  </a:lnTo>
                  <a:lnTo>
                    <a:pt x="1271" y="407"/>
                  </a:lnTo>
                  <a:lnTo>
                    <a:pt x="1294" y="443"/>
                  </a:lnTo>
                  <a:lnTo>
                    <a:pt x="1424" y="425"/>
                  </a:lnTo>
                  <a:lnTo>
                    <a:pt x="1466" y="448"/>
                  </a:lnTo>
                  <a:lnTo>
                    <a:pt x="1484" y="455"/>
                  </a:lnTo>
                  <a:lnTo>
                    <a:pt x="1554" y="466"/>
                  </a:lnTo>
                  <a:lnTo>
                    <a:pt x="1583" y="461"/>
                  </a:lnTo>
                  <a:lnTo>
                    <a:pt x="1625" y="437"/>
                  </a:lnTo>
                  <a:lnTo>
                    <a:pt x="1661" y="437"/>
                  </a:lnTo>
                  <a:lnTo>
                    <a:pt x="1702" y="448"/>
                  </a:lnTo>
                  <a:lnTo>
                    <a:pt x="1731" y="437"/>
                  </a:lnTo>
                  <a:lnTo>
                    <a:pt x="1766" y="437"/>
                  </a:lnTo>
                  <a:lnTo>
                    <a:pt x="1784" y="448"/>
                  </a:lnTo>
                  <a:lnTo>
                    <a:pt x="1819" y="448"/>
                  </a:lnTo>
                  <a:lnTo>
                    <a:pt x="1849" y="461"/>
                  </a:lnTo>
                  <a:lnTo>
                    <a:pt x="1879" y="461"/>
                  </a:lnTo>
                  <a:lnTo>
                    <a:pt x="1920" y="448"/>
                  </a:lnTo>
                  <a:lnTo>
                    <a:pt x="2488" y="579"/>
                  </a:lnTo>
                  <a:lnTo>
                    <a:pt x="2493" y="615"/>
                  </a:lnTo>
                  <a:lnTo>
                    <a:pt x="2517" y="650"/>
                  </a:lnTo>
                  <a:lnTo>
                    <a:pt x="2547" y="661"/>
                  </a:lnTo>
                  <a:lnTo>
                    <a:pt x="2577" y="686"/>
                  </a:lnTo>
                  <a:lnTo>
                    <a:pt x="2582" y="739"/>
                  </a:lnTo>
                  <a:lnTo>
                    <a:pt x="2446" y="952"/>
                  </a:lnTo>
                  <a:lnTo>
                    <a:pt x="2422" y="981"/>
                  </a:lnTo>
                  <a:lnTo>
                    <a:pt x="2417" y="1004"/>
                  </a:lnTo>
                  <a:lnTo>
                    <a:pt x="2387" y="1039"/>
                  </a:lnTo>
                  <a:lnTo>
                    <a:pt x="2339" y="1057"/>
                  </a:lnTo>
                  <a:lnTo>
                    <a:pt x="2268" y="1170"/>
                  </a:lnTo>
                  <a:lnTo>
                    <a:pt x="2257" y="1217"/>
                  </a:lnTo>
                  <a:lnTo>
                    <a:pt x="2268" y="1241"/>
                  </a:lnTo>
                  <a:lnTo>
                    <a:pt x="2310" y="1264"/>
                  </a:lnTo>
                  <a:lnTo>
                    <a:pt x="2334" y="1294"/>
                  </a:lnTo>
                  <a:lnTo>
                    <a:pt x="2322" y="1317"/>
                  </a:lnTo>
                  <a:lnTo>
                    <a:pt x="2316" y="1335"/>
                  </a:lnTo>
                  <a:lnTo>
                    <a:pt x="2304" y="1335"/>
                  </a:lnTo>
                  <a:lnTo>
                    <a:pt x="2304" y="1383"/>
                  </a:lnTo>
                  <a:lnTo>
                    <a:pt x="2263" y="1436"/>
                  </a:lnTo>
                  <a:lnTo>
                    <a:pt x="2103" y="2157"/>
                  </a:lnTo>
                  <a:lnTo>
                    <a:pt x="1241" y="1949"/>
                  </a:lnTo>
                  <a:lnTo>
                    <a:pt x="36" y="1619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0.9%</a:t>
              </a: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7392395-8994-4E42-BC0C-717EAADF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562" y="2982558"/>
              <a:ext cx="1024309" cy="1684787"/>
            </a:xfrm>
            <a:custGeom>
              <a:avLst/>
              <a:gdLst/>
              <a:ahLst/>
              <a:cxnLst>
                <a:cxn ang="0">
                  <a:pos x="1447" y="4276"/>
                </a:cxn>
                <a:cxn ang="0">
                  <a:pos x="1458" y="4212"/>
                </a:cxn>
                <a:cxn ang="0">
                  <a:pos x="1429" y="4164"/>
                </a:cxn>
                <a:cxn ang="0">
                  <a:pos x="1359" y="3887"/>
                </a:cxn>
                <a:cxn ang="0">
                  <a:pos x="1211" y="3721"/>
                </a:cxn>
                <a:cxn ang="0">
                  <a:pos x="1151" y="3657"/>
                </a:cxn>
                <a:cxn ang="0">
                  <a:pos x="1116" y="3579"/>
                </a:cxn>
                <a:cxn ang="0">
                  <a:pos x="927" y="3497"/>
                </a:cxn>
                <a:cxn ang="0">
                  <a:pos x="791" y="3355"/>
                </a:cxn>
                <a:cxn ang="0">
                  <a:pos x="537" y="3254"/>
                </a:cxn>
                <a:cxn ang="0">
                  <a:pos x="525" y="3155"/>
                </a:cxn>
                <a:cxn ang="0">
                  <a:pos x="555" y="3024"/>
                </a:cxn>
                <a:cxn ang="0">
                  <a:pos x="502" y="2906"/>
                </a:cxn>
                <a:cxn ang="0">
                  <a:pos x="525" y="2853"/>
                </a:cxn>
                <a:cxn ang="0">
                  <a:pos x="384" y="2605"/>
                </a:cxn>
                <a:cxn ang="0">
                  <a:pos x="289" y="2427"/>
                </a:cxn>
                <a:cxn ang="0">
                  <a:pos x="331" y="2298"/>
                </a:cxn>
                <a:cxn ang="0">
                  <a:pos x="349" y="2168"/>
                </a:cxn>
                <a:cxn ang="0">
                  <a:pos x="230" y="2049"/>
                </a:cxn>
                <a:cxn ang="0">
                  <a:pos x="236" y="1867"/>
                </a:cxn>
                <a:cxn ang="0">
                  <a:pos x="271" y="1790"/>
                </a:cxn>
                <a:cxn ang="0">
                  <a:pos x="295" y="1879"/>
                </a:cxn>
                <a:cxn ang="0">
                  <a:pos x="354" y="1867"/>
                </a:cxn>
                <a:cxn ang="0">
                  <a:pos x="331" y="1689"/>
                </a:cxn>
                <a:cxn ang="0">
                  <a:pos x="283" y="1742"/>
                </a:cxn>
                <a:cxn ang="0">
                  <a:pos x="182" y="1677"/>
                </a:cxn>
                <a:cxn ang="0">
                  <a:pos x="159" y="1464"/>
                </a:cxn>
                <a:cxn ang="0">
                  <a:pos x="23" y="1223"/>
                </a:cxn>
                <a:cxn ang="0">
                  <a:pos x="35" y="1111"/>
                </a:cxn>
                <a:cxn ang="0">
                  <a:pos x="94" y="957"/>
                </a:cxn>
                <a:cxn ang="0">
                  <a:pos x="47" y="768"/>
                </a:cxn>
                <a:cxn ang="0">
                  <a:pos x="5" y="685"/>
                </a:cxn>
                <a:cxn ang="0">
                  <a:pos x="5" y="579"/>
                </a:cxn>
                <a:cxn ang="0">
                  <a:pos x="159" y="360"/>
                </a:cxn>
                <a:cxn ang="0">
                  <a:pos x="218" y="236"/>
                </a:cxn>
                <a:cxn ang="0">
                  <a:pos x="230" y="23"/>
                </a:cxn>
                <a:cxn ang="0">
                  <a:pos x="1146" y="1524"/>
                </a:cxn>
                <a:cxn ang="0">
                  <a:pos x="2475" y="3556"/>
                </a:cxn>
                <a:cxn ang="0">
                  <a:pos x="2498" y="3662"/>
                </a:cxn>
                <a:cxn ang="0">
                  <a:pos x="2540" y="3751"/>
                </a:cxn>
                <a:cxn ang="0">
                  <a:pos x="2563" y="3827"/>
                </a:cxn>
                <a:cxn ang="0">
                  <a:pos x="2463" y="3869"/>
                </a:cxn>
                <a:cxn ang="0">
                  <a:pos x="2333" y="4099"/>
                </a:cxn>
                <a:cxn ang="0">
                  <a:pos x="2310" y="4152"/>
                </a:cxn>
                <a:cxn ang="0">
                  <a:pos x="2297" y="4247"/>
                </a:cxn>
                <a:cxn ang="0">
                  <a:pos x="2340" y="4324"/>
                </a:cxn>
                <a:cxn ang="0">
                  <a:pos x="2292" y="4372"/>
                </a:cxn>
              </a:cxnLst>
              <a:rect l="0" t="0" r="r" b="b"/>
              <a:pathLst>
                <a:path w="2563" h="4377">
                  <a:moveTo>
                    <a:pt x="2239" y="4365"/>
                  </a:moveTo>
                  <a:lnTo>
                    <a:pt x="1458" y="4288"/>
                  </a:lnTo>
                  <a:lnTo>
                    <a:pt x="1447" y="4276"/>
                  </a:lnTo>
                  <a:lnTo>
                    <a:pt x="1441" y="4235"/>
                  </a:lnTo>
                  <a:lnTo>
                    <a:pt x="1447" y="4218"/>
                  </a:lnTo>
                  <a:lnTo>
                    <a:pt x="1458" y="4212"/>
                  </a:lnTo>
                  <a:lnTo>
                    <a:pt x="1447" y="4200"/>
                  </a:lnTo>
                  <a:lnTo>
                    <a:pt x="1435" y="4200"/>
                  </a:lnTo>
                  <a:lnTo>
                    <a:pt x="1429" y="4164"/>
                  </a:lnTo>
                  <a:lnTo>
                    <a:pt x="1429" y="4152"/>
                  </a:lnTo>
                  <a:lnTo>
                    <a:pt x="1429" y="4022"/>
                  </a:lnTo>
                  <a:lnTo>
                    <a:pt x="1359" y="3887"/>
                  </a:lnTo>
                  <a:lnTo>
                    <a:pt x="1318" y="3845"/>
                  </a:lnTo>
                  <a:lnTo>
                    <a:pt x="1288" y="3792"/>
                  </a:lnTo>
                  <a:lnTo>
                    <a:pt x="1211" y="3721"/>
                  </a:lnTo>
                  <a:lnTo>
                    <a:pt x="1163" y="3721"/>
                  </a:lnTo>
                  <a:lnTo>
                    <a:pt x="1134" y="3692"/>
                  </a:lnTo>
                  <a:lnTo>
                    <a:pt x="1151" y="3657"/>
                  </a:lnTo>
                  <a:lnTo>
                    <a:pt x="1140" y="3632"/>
                  </a:lnTo>
                  <a:lnTo>
                    <a:pt x="1140" y="3609"/>
                  </a:lnTo>
                  <a:lnTo>
                    <a:pt x="1116" y="3579"/>
                  </a:lnTo>
                  <a:lnTo>
                    <a:pt x="1034" y="3568"/>
                  </a:lnTo>
                  <a:lnTo>
                    <a:pt x="986" y="3550"/>
                  </a:lnTo>
                  <a:lnTo>
                    <a:pt x="927" y="3497"/>
                  </a:lnTo>
                  <a:lnTo>
                    <a:pt x="892" y="3408"/>
                  </a:lnTo>
                  <a:lnTo>
                    <a:pt x="844" y="3367"/>
                  </a:lnTo>
                  <a:lnTo>
                    <a:pt x="791" y="3355"/>
                  </a:lnTo>
                  <a:lnTo>
                    <a:pt x="649" y="3290"/>
                  </a:lnTo>
                  <a:lnTo>
                    <a:pt x="603" y="3290"/>
                  </a:lnTo>
                  <a:lnTo>
                    <a:pt x="537" y="3254"/>
                  </a:lnTo>
                  <a:lnTo>
                    <a:pt x="502" y="3219"/>
                  </a:lnTo>
                  <a:lnTo>
                    <a:pt x="502" y="3183"/>
                  </a:lnTo>
                  <a:lnTo>
                    <a:pt x="525" y="3155"/>
                  </a:lnTo>
                  <a:lnTo>
                    <a:pt x="537" y="3084"/>
                  </a:lnTo>
                  <a:lnTo>
                    <a:pt x="549" y="3042"/>
                  </a:lnTo>
                  <a:lnTo>
                    <a:pt x="555" y="3024"/>
                  </a:lnTo>
                  <a:lnTo>
                    <a:pt x="543" y="2971"/>
                  </a:lnTo>
                  <a:lnTo>
                    <a:pt x="507" y="2954"/>
                  </a:lnTo>
                  <a:lnTo>
                    <a:pt x="502" y="2906"/>
                  </a:lnTo>
                  <a:lnTo>
                    <a:pt x="514" y="2894"/>
                  </a:lnTo>
                  <a:lnTo>
                    <a:pt x="519" y="2894"/>
                  </a:lnTo>
                  <a:lnTo>
                    <a:pt x="525" y="2853"/>
                  </a:lnTo>
                  <a:lnTo>
                    <a:pt x="484" y="2823"/>
                  </a:lnTo>
                  <a:lnTo>
                    <a:pt x="390" y="2652"/>
                  </a:lnTo>
                  <a:lnTo>
                    <a:pt x="384" y="2605"/>
                  </a:lnTo>
                  <a:lnTo>
                    <a:pt x="366" y="2564"/>
                  </a:lnTo>
                  <a:lnTo>
                    <a:pt x="360" y="2528"/>
                  </a:lnTo>
                  <a:lnTo>
                    <a:pt x="289" y="2427"/>
                  </a:lnTo>
                  <a:lnTo>
                    <a:pt x="295" y="2321"/>
                  </a:lnTo>
                  <a:lnTo>
                    <a:pt x="313" y="2298"/>
                  </a:lnTo>
                  <a:lnTo>
                    <a:pt x="331" y="2298"/>
                  </a:lnTo>
                  <a:lnTo>
                    <a:pt x="366" y="2262"/>
                  </a:lnTo>
                  <a:lnTo>
                    <a:pt x="372" y="2191"/>
                  </a:lnTo>
                  <a:lnTo>
                    <a:pt x="349" y="2168"/>
                  </a:lnTo>
                  <a:lnTo>
                    <a:pt x="301" y="2144"/>
                  </a:lnTo>
                  <a:lnTo>
                    <a:pt x="248" y="2097"/>
                  </a:lnTo>
                  <a:lnTo>
                    <a:pt x="230" y="2049"/>
                  </a:lnTo>
                  <a:lnTo>
                    <a:pt x="230" y="1920"/>
                  </a:lnTo>
                  <a:lnTo>
                    <a:pt x="242" y="1897"/>
                  </a:lnTo>
                  <a:lnTo>
                    <a:pt x="236" y="1867"/>
                  </a:lnTo>
                  <a:lnTo>
                    <a:pt x="248" y="1861"/>
                  </a:lnTo>
                  <a:lnTo>
                    <a:pt x="260" y="1790"/>
                  </a:lnTo>
                  <a:lnTo>
                    <a:pt x="271" y="1790"/>
                  </a:lnTo>
                  <a:lnTo>
                    <a:pt x="289" y="1808"/>
                  </a:lnTo>
                  <a:lnTo>
                    <a:pt x="283" y="1861"/>
                  </a:lnTo>
                  <a:lnTo>
                    <a:pt x="295" y="1879"/>
                  </a:lnTo>
                  <a:lnTo>
                    <a:pt x="342" y="1914"/>
                  </a:lnTo>
                  <a:lnTo>
                    <a:pt x="349" y="1897"/>
                  </a:lnTo>
                  <a:lnTo>
                    <a:pt x="354" y="1867"/>
                  </a:lnTo>
                  <a:lnTo>
                    <a:pt x="331" y="1790"/>
                  </a:lnTo>
                  <a:lnTo>
                    <a:pt x="324" y="1748"/>
                  </a:lnTo>
                  <a:lnTo>
                    <a:pt x="331" y="1689"/>
                  </a:lnTo>
                  <a:lnTo>
                    <a:pt x="319" y="1684"/>
                  </a:lnTo>
                  <a:lnTo>
                    <a:pt x="289" y="1719"/>
                  </a:lnTo>
                  <a:lnTo>
                    <a:pt x="283" y="1742"/>
                  </a:lnTo>
                  <a:lnTo>
                    <a:pt x="271" y="1766"/>
                  </a:lnTo>
                  <a:lnTo>
                    <a:pt x="230" y="1748"/>
                  </a:lnTo>
                  <a:lnTo>
                    <a:pt x="182" y="1677"/>
                  </a:lnTo>
                  <a:lnTo>
                    <a:pt x="136" y="1659"/>
                  </a:lnTo>
                  <a:lnTo>
                    <a:pt x="159" y="1618"/>
                  </a:lnTo>
                  <a:lnTo>
                    <a:pt x="159" y="1464"/>
                  </a:lnTo>
                  <a:lnTo>
                    <a:pt x="100" y="1400"/>
                  </a:lnTo>
                  <a:lnTo>
                    <a:pt x="70" y="1347"/>
                  </a:lnTo>
                  <a:lnTo>
                    <a:pt x="23" y="1223"/>
                  </a:lnTo>
                  <a:lnTo>
                    <a:pt x="47" y="1182"/>
                  </a:lnTo>
                  <a:lnTo>
                    <a:pt x="35" y="1146"/>
                  </a:lnTo>
                  <a:lnTo>
                    <a:pt x="35" y="1111"/>
                  </a:lnTo>
                  <a:lnTo>
                    <a:pt x="58" y="1022"/>
                  </a:lnTo>
                  <a:lnTo>
                    <a:pt x="88" y="980"/>
                  </a:lnTo>
                  <a:lnTo>
                    <a:pt x="94" y="957"/>
                  </a:lnTo>
                  <a:lnTo>
                    <a:pt x="88" y="875"/>
                  </a:lnTo>
                  <a:lnTo>
                    <a:pt x="47" y="791"/>
                  </a:lnTo>
                  <a:lnTo>
                    <a:pt x="47" y="768"/>
                  </a:lnTo>
                  <a:lnTo>
                    <a:pt x="35" y="738"/>
                  </a:lnTo>
                  <a:lnTo>
                    <a:pt x="17" y="720"/>
                  </a:lnTo>
                  <a:lnTo>
                    <a:pt x="5" y="685"/>
                  </a:lnTo>
                  <a:lnTo>
                    <a:pt x="0" y="632"/>
                  </a:lnTo>
                  <a:lnTo>
                    <a:pt x="5" y="620"/>
                  </a:lnTo>
                  <a:lnTo>
                    <a:pt x="5" y="579"/>
                  </a:lnTo>
                  <a:lnTo>
                    <a:pt x="47" y="508"/>
                  </a:lnTo>
                  <a:lnTo>
                    <a:pt x="159" y="384"/>
                  </a:lnTo>
                  <a:lnTo>
                    <a:pt x="159" y="360"/>
                  </a:lnTo>
                  <a:lnTo>
                    <a:pt x="171" y="307"/>
                  </a:lnTo>
                  <a:lnTo>
                    <a:pt x="195" y="289"/>
                  </a:lnTo>
                  <a:lnTo>
                    <a:pt x="218" y="236"/>
                  </a:lnTo>
                  <a:lnTo>
                    <a:pt x="230" y="130"/>
                  </a:lnTo>
                  <a:lnTo>
                    <a:pt x="207" y="76"/>
                  </a:lnTo>
                  <a:lnTo>
                    <a:pt x="230" y="23"/>
                  </a:lnTo>
                  <a:lnTo>
                    <a:pt x="248" y="0"/>
                  </a:lnTo>
                  <a:lnTo>
                    <a:pt x="1453" y="330"/>
                  </a:lnTo>
                  <a:lnTo>
                    <a:pt x="1146" y="1524"/>
                  </a:lnTo>
                  <a:lnTo>
                    <a:pt x="2475" y="3479"/>
                  </a:lnTo>
                  <a:lnTo>
                    <a:pt x="2475" y="3538"/>
                  </a:lnTo>
                  <a:lnTo>
                    <a:pt x="2475" y="3556"/>
                  </a:lnTo>
                  <a:lnTo>
                    <a:pt x="2475" y="3574"/>
                  </a:lnTo>
                  <a:lnTo>
                    <a:pt x="2498" y="3621"/>
                  </a:lnTo>
                  <a:lnTo>
                    <a:pt x="2498" y="3662"/>
                  </a:lnTo>
                  <a:lnTo>
                    <a:pt x="2510" y="3692"/>
                  </a:lnTo>
                  <a:lnTo>
                    <a:pt x="2522" y="3739"/>
                  </a:lnTo>
                  <a:lnTo>
                    <a:pt x="2540" y="3751"/>
                  </a:lnTo>
                  <a:lnTo>
                    <a:pt x="2563" y="3774"/>
                  </a:lnTo>
                  <a:lnTo>
                    <a:pt x="2563" y="3816"/>
                  </a:lnTo>
                  <a:lnTo>
                    <a:pt x="2563" y="3827"/>
                  </a:lnTo>
                  <a:lnTo>
                    <a:pt x="2546" y="3816"/>
                  </a:lnTo>
                  <a:lnTo>
                    <a:pt x="2510" y="3852"/>
                  </a:lnTo>
                  <a:lnTo>
                    <a:pt x="2463" y="3869"/>
                  </a:lnTo>
                  <a:lnTo>
                    <a:pt x="2422" y="3911"/>
                  </a:lnTo>
                  <a:lnTo>
                    <a:pt x="2398" y="4017"/>
                  </a:lnTo>
                  <a:lnTo>
                    <a:pt x="2333" y="4099"/>
                  </a:lnTo>
                  <a:lnTo>
                    <a:pt x="2304" y="4099"/>
                  </a:lnTo>
                  <a:lnTo>
                    <a:pt x="2297" y="4123"/>
                  </a:lnTo>
                  <a:lnTo>
                    <a:pt x="2310" y="4152"/>
                  </a:lnTo>
                  <a:lnTo>
                    <a:pt x="2304" y="4177"/>
                  </a:lnTo>
                  <a:lnTo>
                    <a:pt x="2292" y="4230"/>
                  </a:lnTo>
                  <a:lnTo>
                    <a:pt x="2297" y="4247"/>
                  </a:lnTo>
                  <a:lnTo>
                    <a:pt x="2345" y="4288"/>
                  </a:lnTo>
                  <a:lnTo>
                    <a:pt x="2351" y="4306"/>
                  </a:lnTo>
                  <a:lnTo>
                    <a:pt x="2340" y="4324"/>
                  </a:lnTo>
                  <a:lnTo>
                    <a:pt x="2333" y="4347"/>
                  </a:lnTo>
                  <a:lnTo>
                    <a:pt x="2304" y="4377"/>
                  </a:lnTo>
                  <a:lnTo>
                    <a:pt x="2292" y="4372"/>
                  </a:lnTo>
                  <a:lnTo>
                    <a:pt x="2239" y="4365"/>
                  </a:lnTo>
                </a:path>
              </a:pathLst>
            </a:custGeom>
            <a:solidFill>
              <a:srgbClr val="D9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0.1%</a:t>
              </a: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533D528A-8E9C-42DC-9950-E537EC063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968" y="2123920"/>
              <a:ext cx="765524" cy="1195131"/>
            </a:xfrm>
            <a:custGeom>
              <a:avLst/>
              <a:gdLst/>
              <a:ahLst/>
              <a:cxnLst>
                <a:cxn ang="0">
                  <a:pos x="160" y="2050"/>
                </a:cxn>
                <a:cxn ang="0">
                  <a:pos x="201" y="1949"/>
                </a:cxn>
                <a:cxn ang="0">
                  <a:pos x="219" y="1931"/>
                </a:cxn>
                <a:cxn ang="0">
                  <a:pos x="207" y="1878"/>
                </a:cxn>
                <a:cxn ang="0">
                  <a:pos x="154" y="1831"/>
                </a:cxn>
                <a:cxn ang="0">
                  <a:pos x="236" y="1671"/>
                </a:cxn>
                <a:cxn ang="0">
                  <a:pos x="314" y="1618"/>
                </a:cxn>
                <a:cxn ang="0">
                  <a:pos x="343" y="1566"/>
                </a:cxn>
                <a:cxn ang="0">
                  <a:pos x="474" y="1300"/>
                </a:cxn>
                <a:cxn ang="0">
                  <a:pos x="414" y="1264"/>
                </a:cxn>
                <a:cxn ang="0">
                  <a:pos x="385" y="1193"/>
                </a:cxn>
                <a:cxn ang="0">
                  <a:pos x="390" y="1122"/>
                </a:cxn>
                <a:cxn ang="0">
                  <a:pos x="378" y="1069"/>
                </a:cxn>
                <a:cxn ang="0">
                  <a:pos x="390" y="1021"/>
                </a:cxn>
                <a:cxn ang="0">
                  <a:pos x="614" y="0"/>
                </a:cxn>
                <a:cxn ang="0">
                  <a:pos x="804" y="455"/>
                </a:cxn>
                <a:cxn ang="0">
                  <a:pos x="863" y="626"/>
                </a:cxn>
                <a:cxn ang="0">
                  <a:pos x="827" y="685"/>
                </a:cxn>
                <a:cxn ang="0">
                  <a:pos x="880" y="750"/>
                </a:cxn>
                <a:cxn ang="0">
                  <a:pos x="999" y="927"/>
                </a:cxn>
                <a:cxn ang="0">
                  <a:pos x="1034" y="1028"/>
                </a:cxn>
                <a:cxn ang="0">
                  <a:pos x="1075" y="1062"/>
                </a:cxn>
                <a:cxn ang="0">
                  <a:pos x="1159" y="1092"/>
                </a:cxn>
                <a:cxn ang="0">
                  <a:pos x="1099" y="1246"/>
                </a:cxn>
                <a:cxn ang="0">
                  <a:pos x="1070" y="1329"/>
                </a:cxn>
                <a:cxn ang="0">
                  <a:pos x="1075" y="1371"/>
                </a:cxn>
                <a:cxn ang="0">
                  <a:pos x="1029" y="1435"/>
                </a:cxn>
                <a:cxn ang="0">
                  <a:pos x="1017" y="1495"/>
                </a:cxn>
                <a:cxn ang="0">
                  <a:pos x="1093" y="1541"/>
                </a:cxn>
                <a:cxn ang="0">
                  <a:pos x="1187" y="1465"/>
                </a:cxn>
                <a:cxn ang="0">
                  <a:pos x="1212" y="1506"/>
                </a:cxn>
                <a:cxn ang="0">
                  <a:pos x="1235" y="1524"/>
                </a:cxn>
                <a:cxn ang="0">
                  <a:pos x="1230" y="1653"/>
                </a:cxn>
                <a:cxn ang="0">
                  <a:pos x="1283" y="1754"/>
                </a:cxn>
                <a:cxn ang="0">
                  <a:pos x="1258" y="1820"/>
                </a:cxn>
                <a:cxn ang="0">
                  <a:pos x="1324" y="1866"/>
                </a:cxn>
                <a:cxn ang="0">
                  <a:pos x="1359" y="1931"/>
                </a:cxn>
                <a:cxn ang="0">
                  <a:pos x="1347" y="1997"/>
                </a:cxn>
                <a:cxn ang="0">
                  <a:pos x="1407" y="2068"/>
                </a:cxn>
                <a:cxn ang="0">
                  <a:pos x="1448" y="2015"/>
                </a:cxn>
                <a:cxn ang="0">
                  <a:pos x="1537" y="2043"/>
                </a:cxn>
                <a:cxn ang="0">
                  <a:pos x="1584" y="2015"/>
                </a:cxn>
                <a:cxn ang="0">
                  <a:pos x="1678" y="2038"/>
                </a:cxn>
                <a:cxn ang="0">
                  <a:pos x="1725" y="2043"/>
                </a:cxn>
                <a:cxn ang="0">
                  <a:pos x="1803" y="2015"/>
                </a:cxn>
                <a:cxn ang="0">
                  <a:pos x="1879" y="2026"/>
                </a:cxn>
                <a:cxn ang="0">
                  <a:pos x="1920" y="2102"/>
                </a:cxn>
                <a:cxn ang="0">
                  <a:pos x="880" y="2948"/>
                </a:cxn>
              </a:cxnLst>
              <a:rect l="0" t="0" r="r" b="b"/>
              <a:pathLst>
                <a:path w="1920" h="3108">
                  <a:moveTo>
                    <a:pt x="0" y="2771"/>
                  </a:moveTo>
                  <a:lnTo>
                    <a:pt x="160" y="2050"/>
                  </a:lnTo>
                  <a:lnTo>
                    <a:pt x="201" y="1997"/>
                  </a:lnTo>
                  <a:lnTo>
                    <a:pt x="201" y="1949"/>
                  </a:lnTo>
                  <a:lnTo>
                    <a:pt x="213" y="1949"/>
                  </a:lnTo>
                  <a:lnTo>
                    <a:pt x="219" y="1931"/>
                  </a:lnTo>
                  <a:lnTo>
                    <a:pt x="231" y="1908"/>
                  </a:lnTo>
                  <a:lnTo>
                    <a:pt x="207" y="1878"/>
                  </a:lnTo>
                  <a:lnTo>
                    <a:pt x="165" y="1855"/>
                  </a:lnTo>
                  <a:lnTo>
                    <a:pt x="154" y="1831"/>
                  </a:lnTo>
                  <a:lnTo>
                    <a:pt x="165" y="1784"/>
                  </a:lnTo>
                  <a:lnTo>
                    <a:pt x="236" y="1671"/>
                  </a:lnTo>
                  <a:lnTo>
                    <a:pt x="284" y="1653"/>
                  </a:lnTo>
                  <a:lnTo>
                    <a:pt x="314" y="1618"/>
                  </a:lnTo>
                  <a:lnTo>
                    <a:pt x="319" y="1595"/>
                  </a:lnTo>
                  <a:lnTo>
                    <a:pt x="343" y="1566"/>
                  </a:lnTo>
                  <a:lnTo>
                    <a:pt x="479" y="1353"/>
                  </a:lnTo>
                  <a:lnTo>
                    <a:pt x="474" y="1300"/>
                  </a:lnTo>
                  <a:lnTo>
                    <a:pt x="444" y="1275"/>
                  </a:lnTo>
                  <a:lnTo>
                    <a:pt x="414" y="1264"/>
                  </a:lnTo>
                  <a:lnTo>
                    <a:pt x="390" y="1229"/>
                  </a:lnTo>
                  <a:lnTo>
                    <a:pt x="385" y="1193"/>
                  </a:lnTo>
                  <a:lnTo>
                    <a:pt x="378" y="1140"/>
                  </a:lnTo>
                  <a:lnTo>
                    <a:pt x="390" y="1122"/>
                  </a:lnTo>
                  <a:lnTo>
                    <a:pt x="403" y="1105"/>
                  </a:lnTo>
                  <a:lnTo>
                    <a:pt x="378" y="1069"/>
                  </a:lnTo>
                  <a:lnTo>
                    <a:pt x="378" y="1034"/>
                  </a:lnTo>
                  <a:lnTo>
                    <a:pt x="390" y="1021"/>
                  </a:lnTo>
                  <a:lnTo>
                    <a:pt x="621" y="0"/>
                  </a:lnTo>
                  <a:lnTo>
                    <a:pt x="614" y="0"/>
                  </a:lnTo>
                  <a:lnTo>
                    <a:pt x="869" y="65"/>
                  </a:lnTo>
                  <a:lnTo>
                    <a:pt x="804" y="455"/>
                  </a:lnTo>
                  <a:lnTo>
                    <a:pt x="845" y="560"/>
                  </a:lnTo>
                  <a:lnTo>
                    <a:pt x="863" y="626"/>
                  </a:lnTo>
                  <a:lnTo>
                    <a:pt x="845" y="667"/>
                  </a:lnTo>
                  <a:lnTo>
                    <a:pt x="827" y="685"/>
                  </a:lnTo>
                  <a:lnTo>
                    <a:pt x="852" y="709"/>
                  </a:lnTo>
                  <a:lnTo>
                    <a:pt x="880" y="750"/>
                  </a:lnTo>
                  <a:lnTo>
                    <a:pt x="951" y="821"/>
                  </a:lnTo>
                  <a:lnTo>
                    <a:pt x="999" y="927"/>
                  </a:lnTo>
                  <a:lnTo>
                    <a:pt x="1011" y="975"/>
                  </a:lnTo>
                  <a:lnTo>
                    <a:pt x="1034" y="1028"/>
                  </a:lnTo>
                  <a:lnTo>
                    <a:pt x="1075" y="1028"/>
                  </a:lnTo>
                  <a:lnTo>
                    <a:pt x="1075" y="1062"/>
                  </a:lnTo>
                  <a:lnTo>
                    <a:pt x="1141" y="1069"/>
                  </a:lnTo>
                  <a:lnTo>
                    <a:pt x="1159" y="1092"/>
                  </a:lnTo>
                  <a:lnTo>
                    <a:pt x="1093" y="1222"/>
                  </a:lnTo>
                  <a:lnTo>
                    <a:pt x="1099" y="1246"/>
                  </a:lnTo>
                  <a:lnTo>
                    <a:pt x="1075" y="1264"/>
                  </a:lnTo>
                  <a:lnTo>
                    <a:pt x="1070" y="1329"/>
                  </a:lnTo>
                  <a:lnTo>
                    <a:pt x="1075" y="1335"/>
                  </a:lnTo>
                  <a:lnTo>
                    <a:pt x="1075" y="1371"/>
                  </a:lnTo>
                  <a:lnTo>
                    <a:pt x="1029" y="1399"/>
                  </a:lnTo>
                  <a:lnTo>
                    <a:pt x="1029" y="1435"/>
                  </a:lnTo>
                  <a:lnTo>
                    <a:pt x="1034" y="1459"/>
                  </a:lnTo>
                  <a:lnTo>
                    <a:pt x="1017" y="1495"/>
                  </a:lnTo>
                  <a:lnTo>
                    <a:pt x="1075" y="1548"/>
                  </a:lnTo>
                  <a:lnTo>
                    <a:pt x="1093" y="1541"/>
                  </a:lnTo>
                  <a:lnTo>
                    <a:pt x="1176" y="1477"/>
                  </a:lnTo>
                  <a:lnTo>
                    <a:pt x="1187" y="1465"/>
                  </a:lnTo>
                  <a:lnTo>
                    <a:pt x="1200" y="1477"/>
                  </a:lnTo>
                  <a:lnTo>
                    <a:pt x="1212" y="1506"/>
                  </a:lnTo>
                  <a:lnTo>
                    <a:pt x="1223" y="1513"/>
                  </a:lnTo>
                  <a:lnTo>
                    <a:pt x="1235" y="1524"/>
                  </a:lnTo>
                  <a:lnTo>
                    <a:pt x="1230" y="1577"/>
                  </a:lnTo>
                  <a:lnTo>
                    <a:pt x="1230" y="1653"/>
                  </a:lnTo>
                  <a:lnTo>
                    <a:pt x="1247" y="1706"/>
                  </a:lnTo>
                  <a:lnTo>
                    <a:pt x="1283" y="1754"/>
                  </a:lnTo>
                  <a:lnTo>
                    <a:pt x="1276" y="1784"/>
                  </a:lnTo>
                  <a:lnTo>
                    <a:pt x="1258" y="1820"/>
                  </a:lnTo>
                  <a:lnTo>
                    <a:pt x="1288" y="1866"/>
                  </a:lnTo>
                  <a:lnTo>
                    <a:pt x="1324" y="1866"/>
                  </a:lnTo>
                  <a:lnTo>
                    <a:pt x="1354" y="1908"/>
                  </a:lnTo>
                  <a:lnTo>
                    <a:pt x="1359" y="1931"/>
                  </a:lnTo>
                  <a:lnTo>
                    <a:pt x="1347" y="1985"/>
                  </a:lnTo>
                  <a:lnTo>
                    <a:pt x="1347" y="1997"/>
                  </a:lnTo>
                  <a:lnTo>
                    <a:pt x="1371" y="2043"/>
                  </a:lnTo>
                  <a:lnTo>
                    <a:pt x="1407" y="2068"/>
                  </a:lnTo>
                  <a:lnTo>
                    <a:pt x="1425" y="2026"/>
                  </a:lnTo>
                  <a:lnTo>
                    <a:pt x="1448" y="2015"/>
                  </a:lnTo>
                  <a:lnTo>
                    <a:pt x="1507" y="2038"/>
                  </a:lnTo>
                  <a:lnTo>
                    <a:pt x="1537" y="2043"/>
                  </a:lnTo>
                  <a:lnTo>
                    <a:pt x="1566" y="2020"/>
                  </a:lnTo>
                  <a:lnTo>
                    <a:pt x="1584" y="2015"/>
                  </a:lnTo>
                  <a:lnTo>
                    <a:pt x="1601" y="2032"/>
                  </a:lnTo>
                  <a:lnTo>
                    <a:pt x="1678" y="2038"/>
                  </a:lnTo>
                  <a:lnTo>
                    <a:pt x="1714" y="2056"/>
                  </a:lnTo>
                  <a:lnTo>
                    <a:pt x="1725" y="2043"/>
                  </a:lnTo>
                  <a:lnTo>
                    <a:pt x="1808" y="2050"/>
                  </a:lnTo>
                  <a:lnTo>
                    <a:pt x="1803" y="2015"/>
                  </a:lnTo>
                  <a:lnTo>
                    <a:pt x="1838" y="1985"/>
                  </a:lnTo>
                  <a:lnTo>
                    <a:pt x="1879" y="2026"/>
                  </a:lnTo>
                  <a:lnTo>
                    <a:pt x="1891" y="2079"/>
                  </a:lnTo>
                  <a:lnTo>
                    <a:pt x="1920" y="2102"/>
                  </a:lnTo>
                  <a:lnTo>
                    <a:pt x="1773" y="3108"/>
                  </a:lnTo>
                  <a:lnTo>
                    <a:pt x="880" y="2948"/>
                  </a:lnTo>
                  <a:lnTo>
                    <a:pt x="0" y="2771"/>
                  </a:lnTo>
                </a:path>
              </a:pathLst>
            </a:custGeom>
            <a:solidFill>
              <a:srgbClr val="9BBB59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2.1%</a:t>
              </a: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BDC99EC0-9C54-46F3-9EC3-E0D734070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139" y="2149447"/>
              <a:ext cx="1309575" cy="800622"/>
            </a:xfrm>
            <a:custGeom>
              <a:avLst/>
              <a:gdLst/>
              <a:ahLst/>
              <a:cxnLst>
                <a:cxn ang="0">
                  <a:pos x="1146" y="1837"/>
                </a:cxn>
                <a:cxn ang="0">
                  <a:pos x="1087" y="2014"/>
                </a:cxn>
                <a:cxn ang="0">
                  <a:pos x="1034" y="1920"/>
                </a:cxn>
                <a:cxn ang="0">
                  <a:pos x="1004" y="1985"/>
                </a:cxn>
                <a:cxn ang="0">
                  <a:pos x="910" y="1991"/>
                </a:cxn>
                <a:cxn ang="0">
                  <a:pos x="797" y="1967"/>
                </a:cxn>
                <a:cxn ang="0">
                  <a:pos x="762" y="1955"/>
                </a:cxn>
                <a:cxn ang="0">
                  <a:pos x="703" y="1973"/>
                </a:cxn>
                <a:cxn ang="0">
                  <a:pos x="621" y="1961"/>
                </a:cxn>
                <a:cxn ang="0">
                  <a:pos x="567" y="1978"/>
                </a:cxn>
                <a:cxn ang="0">
                  <a:pos x="543" y="1920"/>
                </a:cxn>
                <a:cxn ang="0">
                  <a:pos x="550" y="1843"/>
                </a:cxn>
                <a:cxn ang="0">
                  <a:pos x="484" y="1801"/>
                </a:cxn>
                <a:cxn ang="0">
                  <a:pos x="472" y="1719"/>
                </a:cxn>
                <a:cxn ang="0">
                  <a:pos x="443" y="1641"/>
                </a:cxn>
                <a:cxn ang="0">
                  <a:pos x="426" y="1512"/>
                </a:cxn>
                <a:cxn ang="0">
                  <a:pos x="419" y="1448"/>
                </a:cxn>
                <a:cxn ang="0">
                  <a:pos x="396" y="1412"/>
                </a:cxn>
                <a:cxn ang="0">
                  <a:pos x="372" y="1412"/>
                </a:cxn>
                <a:cxn ang="0">
                  <a:pos x="271" y="1483"/>
                </a:cxn>
                <a:cxn ang="0">
                  <a:pos x="230" y="1394"/>
                </a:cxn>
                <a:cxn ang="0">
                  <a:pos x="225" y="1334"/>
                </a:cxn>
                <a:cxn ang="0">
                  <a:pos x="271" y="1270"/>
                </a:cxn>
                <a:cxn ang="0">
                  <a:pos x="271" y="1199"/>
                </a:cxn>
                <a:cxn ang="0">
                  <a:pos x="289" y="1157"/>
                </a:cxn>
                <a:cxn ang="0">
                  <a:pos x="337" y="1004"/>
                </a:cxn>
                <a:cxn ang="0">
                  <a:pos x="271" y="963"/>
                </a:cxn>
                <a:cxn ang="0">
                  <a:pos x="207" y="910"/>
                </a:cxn>
                <a:cxn ang="0">
                  <a:pos x="147" y="756"/>
                </a:cxn>
                <a:cxn ang="0">
                  <a:pos x="48" y="644"/>
                </a:cxn>
                <a:cxn ang="0">
                  <a:pos x="41" y="602"/>
                </a:cxn>
                <a:cxn ang="0">
                  <a:pos x="41" y="495"/>
                </a:cxn>
                <a:cxn ang="0">
                  <a:pos x="65" y="0"/>
                </a:cxn>
                <a:cxn ang="0">
                  <a:pos x="1169" y="188"/>
                </a:cxn>
                <a:cxn ang="0">
                  <a:pos x="3279" y="461"/>
                </a:cxn>
                <a:cxn ang="0">
                  <a:pos x="3149" y="2085"/>
                </a:cxn>
              </a:cxnLst>
              <a:rect l="0" t="0" r="r" b="b"/>
              <a:pathLst>
                <a:path w="3279" h="2085">
                  <a:moveTo>
                    <a:pt x="3149" y="2085"/>
                  </a:moveTo>
                  <a:lnTo>
                    <a:pt x="1146" y="1837"/>
                  </a:lnTo>
                  <a:lnTo>
                    <a:pt x="1116" y="2037"/>
                  </a:lnTo>
                  <a:lnTo>
                    <a:pt x="1087" y="2014"/>
                  </a:lnTo>
                  <a:lnTo>
                    <a:pt x="1075" y="1961"/>
                  </a:lnTo>
                  <a:lnTo>
                    <a:pt x="1034" y="1920"/>
                  </a:lnTo>
                  <a:lnTo>
                    <a:pt x="999" y="1950"/>
                  </a:lnTo>
                  <a:lnTo>
                    <a:pt x="1004" y="1985"/>
                  </a:lnTo>
                  <a:lnTo>
                    <a:pt x="921" y="1978"/>
                  </a:lnTo>
                  <a:lnTo>
                    <a:pt x="910" y="1991"/>
                  </a:lnTo>
                  <a:lnTo>
                    <a:pt x="874" y="1973"/>
                  </a:lnTo>
                  <a:lnTo>
                    <a:pt x="797" y="1967"/>
                  </a:lnTo>
                  <a:lnTo>
                    <a:pt x="780" y="1950"/>
                  </a:lnTo>
                  <a:lnTo>
                    <a:pt x="762" y="1955"/>
                  </a:lnTo>
                  <a:lnTo>
                    <a:pt x="733" y="1978"/>
                  </a:lnTo>
                  <a:lnTo>
                    <a:pt x="703" y="1973"/>
                  </a:lnTo>
                  <a:lnTo>
                    <a:pt x="644" y="1950"/>
                  </a:lnTo>
                  <a:lnTo>
                    <a:pt x="621" y="1961"/>
                  </a:lnTo>
                  <a:lnTo>
                    <a:pt x="603" y="2003"/>
                  </a:lnTo>
                  <a:lnTo>
                    <a:pt x="567" y="1978"/>
                  </a:lnTo>
                  <a:lnTo>
                    <a:pt x="543" y="1932"/>
                  </a:lnTo>
                  <a:lnTo>
                    <a:pt x="543" y="1920"/>
                  </a:lnTo>
                  <a:lnTo>
                    <a:pt x="555" y="1866"/>
                  </a:lnTo>
                  <a:lnTo>
                    <a:pt x="550" y="1843"/>
                  </a:lnTo>
                  <a:lnTo>
                    <a:pt x="520" y="1801"/>
                  </a:lnTo>
                  <a:lnTo>
                    <a:pt x="484" y="1801"/>
                  </a:lnTo>
                  <a:lnTo>
                    <a:pt x="454" y="1755"/>
                  </a:lnTo>
                  <a:lnTo>
                    <a:pt x="472" y="1719"/>
                  </a:lnTo>
                  <a:lnTo>
                    <a:pt x="479" y="1689"/>
                  </a:lnTo>
                  <a:lnTo>
                    <a:pt x="443" y="1641"/>
                  </a:lnTo>
                  <a:lnTo>
                    <a:pt x="426" y="1588"/>
                  </a:lnTo>
                  <a:lnTo>
                    <a:pt x="426" y="1512"/>
                  </a:lnTo>
                  <a:lnTo>
                    <a:pt x="431" y="1459"/>
                  </a:lnTo>
                  <a:lnTo>
                    <a:pt x="419" y="1448"/>
                  </a:lnTo>
                  <a:lnTo>
                    <a:pt x="408" y="1441"/>
                  </a:lnTo>
                  <a:lnTo>
                    <a:pt x="396" y="1412"/>
                  </a:lnTo>
                  <a:lnTo>
                    <a:pt x="383" y="1400"/>
                  </a:lnTo>
                  <a:lnTo>
                    <a:pt x="372" y="1412"/>
                  </a:lnTo>
                  <a:lnTo>
                    <a:pt x="289" y="1476"/>
                  </a:lnTo>
                  <a:lnTo>
                    <a:pt x="271" y="1483"/>
                  </a:lnTo>
                  <a:lnTo>
                    <a:pt x="213" y="1430"/>
                  </a:lnTo>
                  <a:lnTo>
                    <a:pt x="230" y="1394"/>
                  </a:lnTo>
                  <a:lnTo>
                    <a:pt x="225" y="1370"/>
                  </a:lnTo>
                  <a:lnTo>
                    <a:pt x="225" y="1334"/>
                  </a:lnTo>
                  <a:lnTo>
                    <a:pt x="271" y="1306"/>
                  </a:lnTo>
                  <a:lnTo>
                    <a:pt x="271" y="1270"/>
                  </a:lnTo>
                  <a:lnTo>
                    <a:pt x="266" y="1264"/>
                  </a:lnTo>
                  <a:lnTo>
                    <a:pt x="271" y="1199"/>
                  </a:lnTo>
                  <a:lnTo>
                    <a:pt x="295" y="1181"/>
                  </a:lnTo>
                  <a:lnTo>
                    <a:pt x="289" y="1157"/>
                  </a:lnTo>
                  <a:lnTo>
                    <a:pt x="355" y="1027"/>
                  </a:lnTo>
                  <a:lnTo>
                    <a:pt x="337" y="1004"/>
                  </a:lnTo>
                  <a:lnTo>
                    <a:pt x="271" y="997"/>
                  </a:lnTo>
                  <a:lnTo>
                    <a:pt x="271" y="963"/>
                  </a:lnTo>
                  <a:lnTo>
                    <a:pt x="230" y="963"/>
                  </a:lnTo>
                  <a:lnTo>
                    <a:pt x="207" y="910"/>
                  </a:lnTo>
                  <a:lnTo>
                    <a:pt x="195" y="862"/>
                  </a:lnTo>
                  <a:lnTo>
                    <a:pt x="147" y="756"/>
                  </a:lnTo>
                  <a:lnTo>
                    <a:pt x="76" y="685"/>
                  </a:lnTo>
                  <a:lnTo>
                    <a:pt x="48" y="644"/>
                  </a:lnTo>
                  <a:lnTo>
                    <a:pt x="23" y="620"/>
                  </a:lnTo>
                  <a:lnTo>
                    <a:pt x="41" y="602"/>
                  </a:lnTo>
                  <a:lnTo>
                    <a:pt x="59" y="561"/>
                  </a:lnTo>
                  <a:lnTo>
                    <a:pt x="41" y="495"/>
                  </a:lnTo>
                  <a:lnTo>
                    <a:pt x="0" y="390"/>
                  </a:lnTo>
                  <a:lnTo>
                    <a:pt x="65" y="0"/>
                  </a:lnTo>
                  <a:lnTo>
                    <a:pt x="366" y="53"/>
                  </a:lnTo>
                  <a:lnTo>
                    <a:pt x="1169" y="188"/>
                  </a:lnTo>
                  <a:lnTo>
                    <a:pt x="1996" y="330"/>
                  </a:lnTo>
                  <a:lnTo>
                    <a:pt x="3279" y="461"/>
                  </a:lnTo>
                  <a:lnTo>
                    <a:pt x="3178" y="1689"/>
                  </a:lnTo>
                  <a:lnTo>
                    <a:pt x="3149" y="2085"/>
                  </a:lnTo>
                </a:path>
              </a:pathLst>
            </a:custGeom>
            <a:noFill/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0.8%</a:t>
              </a: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3FC0782B-84DD-4337-AF83-38FAE1BE2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236" y="2856082"/>
              <a:ext cx="895518" cy="712438"/>
            </a:xfrm>
            <a:custGeom>
              <a:avLst/>
              <a:gdLst/>
              <a:ahLst/>
              <a:cxnLst>
                <a:cxn ang="0">
                  <a:pos x="2104" y="1855"/>
                </a:cxn>
                <a:cxn ang="0">
                  <a:pos x="2175" y="1046"/>
                </a:cxn>
                <a:cxn ang="0">
                  <a:pos x="2246" y="248"/>
                </a:cxn>
                <a:cxn ang="0">
                  <a:pos x="243" y="0"/>
                </a:cxn>
                <a:cxn ang="0">
                  <a:pos x="213" y="200"/>
                </a:cxn>
                <a:cxn ang="0">
                  <a:pos x="66" y="1206"/>
                </a:cxn>
                <a:cxn ang="0">
                  <a:pos x="0" y="1595"/>
                </a:cxn>
                <a:cxn ang="0">
                  <a:pos x="598" y="1690"/>
                </a:cxn>
                <a:cxn ang="0">
                  <a:pos x="2104" y="1855"/>
                </a:cxn>
              </a:cxnLst>
              <a:rect l="0" t="0" r="r" b="b"/>
              <a:pathLst>
                <a:path w="2246" h="1855">
                  <a:moveTo>
                    <a:pt x="2104" y="1855"/>
                  </a:moveTo>
                  <a:lnTo>
                    <a:pt x="2175" y="1046"/>
                  </a:lnTo>
                  <a:lnTo>
                    <a:pt x="2246" y="248"/>
                  </a:lnTo>
                  <a:lnTo>
                    <a:pt x="243" y="0"/>
                  </a:lnTo>
                  <a:lnTo>
                    <a:pt x="213" y="200"/>
                  </a:lnTo>
                  <a:lnTo>
                    <a:pt x="66" y="1206"/>
                  </a:lnTo>
                  <a:lnTo>
                    <a:pt x="0" y="1595"/>
                  </a:lnTo>
                  <a:lnTo>
                    <a:pt x="598" y="1690"/>
                  </a:lnTo>
                  <a:lnTo>
                    <a:pt x="2104" y="1855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0.2%</a:t>
              </a: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B28C07C-8BBB-4EFE-B581-CF5032E96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951" y="3109033"/>
              <a:ext cx="818484" cy="1211376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0" y="1194"/>
                </a:cxn>
                <a:cxn ang="0">
                  <a:pos x="1329" y="3149"/>
                </a:cxn>
                <a:cxn ang="0">
                  <a:pos x="1329" y="3126"/>
                </a:cxn>
                <a:cxn ang="0">
                  <a:pos x="1341" y="3096"/>
                </a:cxn>
                <a:cxn ang="0">
                  <a:pos x="1364" y="3020"/>
                </a:cxn>
                <a:cxn ang="0">
                  <a:pos x="1352" y="2984"/>
                </a:cxn>
                <a:cxn ang="0">
                  <a:pos x="1370" y="2795"/>
                </a:cxn>
                <a:cxn ang="0">
                  <a:pos x="1359" y="2718"/>
                </a:cxn>
                <a:cxn ang="0">
                  <a:pos x="1370" y="2700"/>
                </a:cxn>
                <a:cxn ang="0">
                  <a:pos x="1417" y="2688"/>
                </a:cxn>
                <a:cxn ang="0">
                  <a:pos x="1483" y="2706"/>
                </a:cxn>
                <a:cxn ang="0">
                  <a:pos x="1506" y="2736"/>
                </a:cxn>
                <a:cxn ang="0">
                  <a:pos x="1506" y="2747"/>
                </a:cxn>
                <a:cxn ang="0">
                  <a:pos x="1529" y="2771"/>
                </a:cxn>
                <a:cxn ang="0">
                  <a:pos x="1565" y="2771"/>
                </a:cxn>
                <a:cxn ang="0">
                  <a:pos x="1625" y="2600"/>
                </a:cxn>
                <a:cxn ang="0">
                  <a:pos x="1660" y="2387"/>
                </a:cxn>
                <a:cxn ang="0">
                  <a:pos x="2049" y="385"/>
                </a:cxn>
                <a:cxn ang="0">
                  <a:pos x="1169" y="208"/>
                </a:cxn>
                <a:cxn ang="0">
                  <a:pos x="307" y="0"/>
                </a:cxn>
              </a:cxnLst>
              <a:rect l="0" t="0" r="r" b="b"/>
              <a:pathLst>
                <a:path w="2049" h="3149">
                  <a:moveTo>
                    <a:pt x="307" y="0"/>
                  </a:moveTo>
                  <a:lnTo>
                    <a:pt x="0" y="1194"/>
                  </a:lnTo>
                  <a:lnTo>
                    <a:pt x="1329" y="3149"/>
                  </a:lnTo>
                  <a:lnTo>
                    <a:pt x="1329" y="3126"/>
                  </a:lnTo>
                  <a:lnTo>
                    <a:pt x="1341" y="3096"/>
                  </a:lnTo>
                  <a:lnTo>
                    <a:pt x="1364" y="3020"/>
                  </a:lnTo>
                  <a:lnTo>
                    <a:pt x="1352" y="2984"/>
                  </a:lnTo>
                  <a:lnTo>
                    <a:pt x="1370" y="2795"/>
                  </a:lnTo>
                  <a:lnTo>
                    <a:pt x="1359" y="2718"/>
                  </a:lnTo>
                  <a:lnTo>
                    <a:pt x="1370" y="2700"/>
                  </a:lnTo>
                  <a:lnTo>
                    <a:pt x="1417" y="2688"/>
                  </a:lnTo>
                  <a:lnTo>
                    <a:pt x="1483" y="2706"/>
                  </a:lnTo>
                  <a:lnTo>
                    <a:pt x="1506" y="2736"/>
                  </a:lnTo>
                  <a:lnTo>
                    <a:pt x="1506" y="2747"/>
                  </a:lnTo>
                  <a:lnTo>
                    <a:pt x="1529" y="2771"/>
                  </a:lnTo>
                  <a:lnTo>
                    <a:pt x="1565" y="2771"/>
                  </a:lnTo>
                  <a:lnTo>
                    <a:pt x="1625" y="2600"/>
                  </a:lnTo>
                  <a:lnTo>
                    <a:pt x="1660" y="2387"/>
                  </a:lnTo>
                  <a:lnTo>
                    <a:pt x="2049" y="385"/>
                  </a:lnTo>
                  <a:lnTo>
                    <a:pt x="1169" y="208"/>
                  </a:lnTo>
                  <a:lnTo>
                    <a:pt x="307" y="0"/>
                  </a:lnTo>
                </a:path>
              </a:pathLst>
            </a:custGeom>
            <a:solidFill>
              <a:srgbClr val="9BBB59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1.7%</a:t>
              </a:r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B9F9D23C-2400-4A78-A740-2B63E3AD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637" y="4028008"/>
              <a:ext cx="876260" cy="973510"/>
            </a:xfrm>
            <a:custGeom>
              <a:avLst/>
              <a:gdLst/>
              <a:ahLst/>
              <a:cxnLst>
                <a:cxn ang="0">
                  <a:pos x="1866" y="2535"/>
                </a:cxn>
                <a:cxn ang="0">
                  <a:pos x="2192" y="254"/>
                </a:cxn>
                <a:cxn ang="0">
                  <a:pos x="597" y="6"/>
                </a:cxn>
                <a:cxn ang="0">
                  <a:pos x="597" y="0"/>
                </a:cxn>
                <a:cxn ang="0">
                  <a:pos x="562" y="213"/>
                </a:cxn>
                <a:cxn ang="0">
                  <a:pos x="502" y="384"/>
                </a:cxn>
                <a:cxn ang="0">
                  <a:pos x="466" y="384"/>
                </a:cxn>
                <a:cxn ang="0">
                  <a:pos x="443" y="360"/>
                </a:cxn>
                <a:cxn ang="0">
                  <a:pos x="443" y="349"/>
                </a:cxn>
                <a:cxn ang="0">
                  <a:pos x="420" y="319"/>
                </a:cxn>
                <a:cxn ang="0">
                  <a:pos x="354" y="301"/>
                </a:cxn>
                <a:cxn ang="0">
                  <a:pos x="307" y="313"/>
                </a:cxn>
                <a:cxn ang="0">
                  <a:pos x="296" y="331"/>
                </a:cxn>
                <a:cxn ang="0">
                  <a:pos x="307" y="408"/>
                </a:cxn>
                <a:cxn ang="0">
                  <a:pos x="289" y="597"/>
                </a:cxn>
                <a:cxn ang="0">
                  <a:pos x="301" y="633"/>
                </a:cxn>
                <a:cxn ang="0">
                  <a:pos x="278" y="709"/>
                </a:cxn>
                <a:cxn ang="0">
                  <a:pos x="266" y="739"/>
                </a:cxn>
                <a:cxn ang="0">
                  <a:pos x="266" y="762"/>
                </a:cxn>
                <a:cxn ang="0">
                  <a:pos x="266" y="821"/>
                </a:cxn>
                <a:cxn ang="0">
                  <a:pos x="266" y="839"/>
                </a:cxn>
                <a:cxn ang="0">
                  <a:pos x="266" y="857"/>
                </a:cxn>
                <a:cxn ang="0">
                  <a:pos x="289" y="904"/>
                </a:cxn>
                <a:cxn ang="0">
                  <a:pos x="289" y="945"/>
                </a:cxn>
                <a:cxn ang="0">
                  <a:pos x="301" y="975"/>
                </a:cxn>
                <a:cxn ang="0">
                  <a:pos x="313" y="1022"/>
                </a:cxn>
                <a:cxn ang="0">
                  <a:pos x="331" y="1034"/>
                </a:cxn>
                <a:cxn ang="0">
                  <a:pos x="354" y="1057"/>
                </a:cxn>
                <a:cxn ang="0">
                  <a:pos x="354" y="1099"/>
                </a:cxn>
                <a:cxn ang="0">
                  <a:pos x="354" y="1110"/>
                </a:cxn>
                <a:cxn ang="0">
                  <a:pos x="337" y="1099"/>
                </a:cxn>
                <a:cxn ang="0">
                  <a:pos x="301" y="1135"/>
                </a:cxn>
                <a:cxn ang="0">
                  <a:pos x="254" y="1152"/>
                </a:cxn>
                <a:cxn ang="0">
                  <a:pos x="213" y="1194"/>
                </a:cxn>
                <a:cxn ang="0">
                  <a:pos x="189" y="1300"/>
                </a:cxn>
                <a:cxn ang="0">
                  <a:pos x="124" y="1382"/>
                </a:cxn>
                <a:cxn ang="0">
                  <a:pos x="95" y="1382"/>
                </a:cxn>
                <a:cxn ang="0">
                  <a:pos x="88" y="1406"/>
                </a:cxn>
                <a:cxn ang="0">
                  <a:pos x="101" y="1435"/>
                </a:cxn>
                <a:cxn ang="0">
                  <a:pos x="95" y="1460"/>
                </a:cxn>
                <a:cxn ang="0">
                  <a:pos x="83" y="1513"/>
                </a:cxn>
                <a:cxn ang="0">
                  <a:pos x="88" y="1530"/>
                </a:cxn>
                <a:cxn ang="0">
                  <a:pos x="136" y="1571"/>
                </a:cxn>
                <a:cxn ang="0">
                  <a:pos x="142" y="1589"/>
                </a:cxn>
                <a:cxn ang="0">
                  <a:pos x="131" y="1607"/>
                </a:cxn>
                <a:cxn ang="0">
                  <a:pos x="124" y="1630"/>
                </a:cxn>
                <a:cxn ang="0">
                  <a:pos x="95" y="1660"/>
                </a:cxn>
                <a:cxn ang="0">
                  <a:pos x="83" y="1655"/>
                </a:cxn>
                <a:cxn ang="0">
                  <a:pos x="30" y="1648"/>
                </a:cxn>
                <a:cxn ang="0">
                  <a:pos x="0" y="1743"/>
                </a:cxn>
                <a:cxn ang="0">
                  <a:pos x="1181" y="2428"/>
                </a:cxn>
                <a:cxn ang="0">
                  <a:pos x="1866" y="2535"/>
                </a:cxn>
              </a:cxnLst>
              <a:rect l="0" t="0" r="r" b="b"/>
              <a:pathLst>
                <a:path w="2192" h="2535">
                  <a:moveTo>
                    <a:pt x="1866" y="2535"/>
                  </a:moveTo>
                  <a:lnTo>
                    <a:pt x="2192" y="254"/>
                  </a:lnTo>
                  <a:lnTo>
                    <a:pt x="597" y="6"/>
                  </a:lnTo>
                  <a:lnTo>
                    <a:pt x="597" y="0"/>
                  </a:lnTo>
                  <a:lnTo>
                    <a:pt x="562" y="213"/>
                  </a:lnTo>
                  <a:lnTo>
                    <a:pt x="502" y="384"/>
                  </a:lnTo>
                  <a:lnTo>
                    <a:pt x="466" y="384"/>
                  </a:lnTo>
                  <a:lnTo>
                    <a:pt x="443" y="360"/>
                  </a:lnTo>
                  <a:lnTo>
                    <a:pt x="443" y="349"/>
                  </a:lnTo>
                  <a:lnTo>
                    <a:pt x="420" y="319"/>
                  </a:lnTo>
                  <a:lnTo>
                    <a:pt x="354" y="301"/>
                  </a:lnTo>
                  <a:lnTo>
                    <a:pt x="307" y="313"/>
                  </a:lnTo>
                  <a:lnTo>
                    <a:pt x="296" y="331"/>
                  </a:lnTo>
                  <a:lnTo>
                    <a:pt x="307" y="408"/>
                  </a:lnTo>
                  <a:lnTo>
                    <a:pt x="289" y="597"/>
                  </a:lnTo>
                  <a:lnTo>
                    <a:pt x="301" y="633"/>
                  </a:lnTo>
                  <a:lnTo>
                    <a:pt x="278" y="709"/>
                  </a:lnTo>
                  <a:lnTo>
                    <a:pt x="266" y="739"/>
                  </a:lnTo>
                  <a:lnTo>
                    <a:pt x="266" y="762"/>
                  </a:lnTo>
                  <a:lnTo>
                    <a:pt x="266" y="821"/>
                  </a:lnTo>
                  <a:lnTo>
                    <a:pt x="266" y="839"/>
                  </a:lnTo>
                  <a:lnTo>
                    <a:pt x="266" y="857"/>
                  </a:lnTo>
                  <a:lnTo>
                    <a:pt x="289" y="904"/>
                  </a:lnTo>
                  <a:lnTo>
                    <a:pt x="289" y="945"/>
                  </a:lnTo>
                  <a:lnTo>
                    <a:pt x="301" y="975"/>
                  </a:lnTo>
                  <a:lnTo>
                    <a:pt x="313" y="1022"/>
                  </a:lnTo>
                  <a:lnTo>
                    <a:pt x="331" y="1034"/>
                  </a:lnTo>
                  <a:lnTo>
                    <a:pt x="354" y="1057"/>
                  </a:lnTo>
                  <a:lnTo>
                    <a:pt x="354" y="1099"/>
                  </a:lnTo>
                  <a:lnTo>
                    <a:pt x="354" y="1110"/>
                  </a:lnTo>
                  <a:lnTo>
                    <a:pt x="337" y="1099"/>
                  </a:lnTo>
                  <a:lnTo>
                    <a:pt x="301" y="1135"/>
                  </a:lnTo>
                  <a:lnTo>
                    <a:pt x="254" y="1152"/>
                  </a:lnTo>
                  <a:lnTo>
                    <a:pt x="213" y="1194"/>
                  </a:lnTo>
                  <a:lnTo>
                    <a:pt x="189" y="1300"/>
                  </a:lnTo>
                  <a:lnTo>
                    <a:pt x="124" y="1382"/>
                  </a:lnTo>
                  <a:lnTo>
                    <a:pt x="95" y="1382"/>
                  </a:lnTo>
                  <a:lnTo>
                    <a:pt x="88" y="1406"/>
                  </a:lnTo>
                  <a:lnTo>
                    <a:pt x="101" y="1435"/>
                  </a:lnTo>
                  <a:lnTo>
                    <a:pt x="95" y="1460"/>
                  </a:lnTo>
                  <a:lnTo>
                    <a:pt x="83" y="1513"/>
                  </a:lnTo>
                  <a:lnTo>
                    <a:pt x="88" y="1530"/>
                  </a:lnTo>
                  <a:lnTo>
                    <a:pt x="136" y="1571"/>
                  </a:lnTo>
                  <a:lnTo>
                    <a:pt x="142" y="1589"/>
                  </a:lnTo>
                  <a:lnTo>
                    <a:pt x="131" y="1607"/>
                  </a:lnTo>
                  <a:lnTo>
                    <a:pt x="124" y="1630"/>
                  </a:lnTo>
                  <a:lnTo>
                    <a:pt x="95" y="1660"/>
                  </a:lnTo>
                  <a:lnTo>
                    <a:pt x="83" y="1655"/>
                  </a:lnTo>
                  <a:lnTo>
                    <a:pt x="30" y="1648"/>
                  </a:lnTo>
                  <a:lnTo>
                    <a:pt x="0" y="1743"/>
                  </a:lnTo>
                  <a:lnTo>
                    <a:pt x="1181" y="2428"/>
                  </a:lnTo>
                  <a:lnTo>
                    <a:pt x="1866" y="2535"/>
                  </a:lnTo>
                </a:path>
              </a:pathLst>
            </a:custGeom>
            <a:solidFill>
              <a:srgbClr val="9BBB59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1.7%</a:t>
              </a:r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AACC3D8C-21D4-47C8-99F5-4D4BBA79A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896" y="3505862"/>
              <a:ext cx="930424" cy="711277"/>
            </a:xfrm>
            <a:custGeom>
              <a:avLst/>
              <a:gdLst/>
              <a:ahLst/>
              <a:cxnLst>
                <a:cxn ang="0">
                  <a:pos x="0" y="1612"/>
                </a:cxn>
                <a:cxn ang="0">
                  <a:pos x="219" y="0"/>
                </a:cxn>
                <a:cxn ang="0">
                  <a:pos x="1725" y="165"/>
                </a:cxn>
                <a:cxn ang="0">
                  <a:pos x="2334" y="218"/>
                </a:cxn>
                <a:cxn ang="0">
                  <a:pos x="2309" y="620"/>
                </a:cxn>
                <a:cxn ang="0">
                  <a:pos x="2238" y="1849"/>
                </a:cxn>
                <a:cxn ang="0">
                  <a:pos x="1926" y="1824"/>
                </a:cxn>
                <a:cxn ang="0">
                  <a:pos x="0" y="1612"/>
                </a:cxn>
              </a:cxnLst>
              <a:rect l="0" t="0" r="r" b="b"/>
              <a:pathLst>
                <a:path w="2334" h="1849">
                  <a:moveTo>
                    <a:pt x="0" y="1612"/>
                  </a:moveTo>
                  <a:lnTo>
                    <a:pt x="219" y="0"/>
                  </a:lnTo>
                  <a:lnTo>
                    <a:pt x="1725" y="165"/>
                  </a:lnTo>
                  <a:lnTo>
                    <a:pt x="2334" y="218"/>
                  </a:lnTo>
                  <a:lnTo>
                    <a:pt x="2309" y="620"/>
                  </a:lnTo>
                  <a:lnTo>
                    <a:pt x="2238" y="1849"/>
                  </a:lnTo>
                  <a:lnTo>
                    <a:pt x="1926" y="1824"/>
                  </a:lnTo>
                  <a:lnTo>
                    <a:pt x="0" y="1612"/>
                  </a:lnTo>
                  <a:close/>
                </a:path>
              </a:pathLst>
            </a:custGeom>
            <a:solidFill>
              <a:srgbClr val="9BBB59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1.2%</a:t>
              </a:r>
            </a:p>
          </p:txBody>
        </p:sp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088F0D21-E0C9-4436-A469-CB8B4E6AF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01" y="4124315"/>
              <a:ext cx="897925" cy="891127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0" y="2281"/>
                </a:cxn>
                <a:cxn ang="0">
                  <a:pos x="296" y="2316"/>
                </a:cxn>
                <a:cxn ang="0">
                  <a:pos x="320" y="2132"/>
                </a:cxn>
                <a:cxn ang="0">
                  <a:pos x="875" y="2203"/>
                </a:cxn>
                <a:cxn ang="0">
                  <a:pos x="875" y="2198"/>
                </a:cxn>
                <a:cxn ang="0">
                  <a:pos x="857" y="2168"/>
                </a:cxn>
                <a:cxn ang="0">
                  <a:pos x="875" y="2144"/>
                </a:cxn>
                <a:cxn ang="0">
                  <a:pos x="870" y="2132"/>
                </a:cxn>
                <a:cxn ang="0">
                  <a:pos x="857" y="2121"/>
                </a:cxn>
                <a:cxn ang="0">
                  <a:pos x="863" y="2114"/>
                </a:cxn>
                <a:cxn ang="0">
                  <a:pos x="2074" y="2233"/>
                </a:cxn>
                <a:cxn ang="0">
                  <a:pos x="2222" y="414"/>
                </a:cxn>
                <a:cxn ang="0">
                  <a:pos x="2240" y="414"/>
                </a:cxn>
                <a:cxn ang="0">
                  <a:pos x="2252" y="212"/>
                </a:cxn>
                <a:cxn ang="0">
                  <a:pos x="326" y="0"/>
                </a:cxn>
              </a:cxnLst>
              <a:rect l="0" t="0" r="r" b="b"/>
              <a:pathLst>
                <a:path w="2252" h="2316">
                  <a:moveTo>
                    <a:pt x="326" y="0"/>
                  </a:moveTo>
                  <a:lnTo>
                    <a:pt x="0" y="2281"/>
                  </a:lnTo>
                  <a:lnTo>
                    <a:pt x="296" y="2316"/>
                  </a:lnTo>
                  <a:lnTo>
                    <a:pt x="320" y="2132"/>
                  </a:lnTo>
                  <a:lnTo>
                    <a:pt x="875" y="2203"/>
                  </a:lnTo>
                  <a:lnTo>
                    <a:pt x="875" y="2198"/>
                  </a:lnTo>
                  <a:lnTo>
                    <a:pt x="857" y="2168"/>
                  </a:lnTo>
                  <a:lnTo>
                    <a:pt x="875" y="2144"/>
                  </a:lnTo>
                  <a:lnTo>
                    <a:pt x="870" y="2132"/>
                  </a:lnTo>
                  <a:lnTo>
                    <a:pt x="857" y="2121"/>
                  </a:lnTo>
                  <a:lnTo>
                    <a:pt x="863" y="2114"/>
                  </a:lnTo>
                  <a:lnTo>
                    <a:pt x="2074" y="2233"/>
                  </a:lnTo>
                  <a:lnTo>
                    <a:pt x="2222" y="414"/>
                  </a:lnTo>
                  <a:lnTo>
                    <a:pt x="2240" y="414"/>
                  </a:lnTo>
                  <a:lnTo>
                    <a:pt x="2252" y="21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0.2%</a:t>
              </a:r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68D83F6E-29AB-49B3-B84B-AA6ED742D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790" y="2326976"/>
              <a:ext cx="840150" cy="508221"/>
            </a:xfrm>
            <a:custGeom>
              <a:avLst/>
              <a:gdLst/>
              <a:ahLst/>
              <a:cxnLst>
                <a:cxn ang="0">
                  <a:pos x="0" y="1228"/>
                </a:cxn>
                <a:cxn ang="0">
                  <a:pos x="101" y="0"/>
                </a:cxn>
                <a:cxn ang="0">
                  <a:pos x="1034" y="64"/>
                </a:cxn>
                <a:cxn ang="0">
                  <a:pos x="1938" y="94"/>
                </a:cxn>
                <a:cxn ang="0">
                  <a:pos x="1938" y="123"/>
                </a:cxn>
                <a:cxn ang="0">
                  <a:pos x="1968" y="218"/>
                </a:cxn>
                <a:cxn ang="0">
                  <a:pos x="1955" y="247"/>
                </a:cxn>
                <a:cxn ang="0">
                  <a:pos x="1950" y="313"/>
                </a:cxn>
                <a:cxn ang="0">
                  <a:pos x="1955" y="431"/>
                </a:cxn>
                <a:cxn ang="0">
                  <a:pos x="1980" y="561"/>
                </a:cxn>
                <a:cxn ang="0">
                  <a:pos x="2015" y="596"/>
                </a:cxn>
                <a:cxn ang="0">
                  <a:pos x="2038" y="714"/>
                </a:cxn>
                <a:cxn ang="0">
                  <a:pos x="2044" y="916"/>
                </a:cxn>
                <a:cxn ang="0">
                  <a:pos x="2050" y="957"/>
                </a:cxn>
                <a:cxn ang="0">
                  <a:pos x="2050" y="1028"/>
                </a:cxn>
                <a:cxn ang="0">
                  <a:pos x="2056" y="1056"/>
                </a:cxn>
                <a:cxn ang="0">
                  <a:pos x="2109" y="1205"/>
                </a:cxn>
                <a:cxn ang="0">
                  <a:pos x="2097" y="1258"/>
                </a:cxn>
                <a:cxn ang="0">
                  <a:pos x="2103" y="1322"/>
                </a:cxn>
                <a:cxn ang="0">
                  <a:pos x="0" y="1228"/>
                </a:cxn>
              </a:cxnLst>
              <a:rect l="0" t="0" r="r" b="b"/>
              <a:pathLst>
                <a:path w="2109" h="1322">
                  <a:moveTo>
                    <a:pt x="0" y="1228"/>
                  </a:moveTo>
                  <a:lnTo>
                    <a:pt x="101" y="0"/>
                  </a:lnTo>
                  <a:lnTo>
                    <a:pt x="1034" y="64"/>
                  </a:lnTo>
                  <a:lnTo>
                    <a:pt x="1938" y="94"/>
                  </a:lnTo>
                  <a:lnTo>
                    <a:pt x="1938" y="123"/>
                  </a:lnTo>
                  <a:lnTo>
                    <a:pt x="1968" y="218"/>
                  </a:lnTo>
                  <a:lnTo>
                    <a:pt x="1955" y="247"/>
                  </a:lnTo>
                  <a:lnTo>
                    <a:pt x="1950" y="313"/>
                  </a:lnTo>
                  <a:lnTo>
                    <a:pt x="1955" y="431"/>
                  </a:lnTo>
                  <a:lnTo>
                    <a:pt x="1980" y="561"/>
                  </a:lnTo>
                  <a:lnTo>
                    <a:pt x="2015" y="596"/>
                  </a:lnTo>
                  <a:lnTo>
                    <a:pt x="2038" y="714"/>
                  </a:lnTo>
                  <a:lnTo>
                    <a:pt x="2044" y="916"/>
                  </a:lnTo>
                  <a:lnTo>
                    <a:pt x="2050" y="957"/>
                  </a:lnTo>
                  <a:lnTo>
                    <a:pt x="2050" y="1028"/>
                  </a:lnTo>
                  <a:lnTo>
                    <a:pt x="2056" y="1056"/>
                  </a:lnTo>
                  <a:lnTo>
                    <a:pt x="2109" y="1205"/>
                  </a:lnTo>
                  <a:lnTo>
                    <a:pt x="2097" y="1258"/>
                  </a:lnTo>
                  <a:lnTo>
                    <a:pt x="2103" y="1322"/>
                  </a:lnTo>
                  <a:lnTo>
                    <a:pt x="0" y="1228"/>
                  </a:lnTo>
                </a:path>
              </a:pathLst>
            </a:custGeom>
            <a:noFill/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0.5%</a:t>
              </a:r>
            </a:p>
          </p:txBody>
        </p:sp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B3865777-D830-49C3-8FE9-C0F992834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866" y="2798066"/>
              <a:ext cx="893111" cy="581321"/>
            </a:xfrm>
            <a:custGeom>
              <a:avLst/>
              <a:gdLst/>
              <a:ahLst/>
              <a:cxnLst>
                <a:cxn ang="0">
                  <a:pos x="0" y="1194"/>
                </a:cxn>
                <a:cxn ang="0">
                  <a:pos x="71" y="396"/>
                </a:cxn>
                <a:cxn ang="0">
                  <a:pos x="100" y="0"/>
                </a:cxn>
                <a:cxn ang="0">
                  <a:pos x="2203" y="94"/>
                </a:cxn>
                <a:cxn ang="0">
                  <a:pos x="2203" y="124"/>
                </a:cxn>
                <a:cxn ang="0">
                  <a:pos x="2185" y="165"/>
                </a:cxn>
                <a:cxn ang="0">
                  <a:pos x="2132" y="219"/>
                </a:cxn>
                <a:cxn ang="0">
                  <a:pos x="2138" y="254"/>
                </a:cxn>
                <a:cxn ang="0">
                  <a:pos x="2238" y="348"/>
                </a:cxn>
                <a:cxn ang="0">
                  <a:pos x="2238" y="1088"/>
                </a:cxn>
                <a:cxn ang="0">
                  <a:pos x="2220" y="1088"/>
                </a:cxn>
                <a:cxn ang="0">
                  <a:pos x="2197" y="1093"/>
                </a:cxn>
                <a:cxn ang="0">
                  <a:pos x="2209" y="1116"/>
                </a:cxn>
                <a:cxn ang="0">
                  <a:pos x="2220" y="1141"/>
                </a:cxn>
                <a:cxn ang="0">
                  <a:pos x="2209" y="1182"/>
                </a:cxn>
                <a:cxn ang="0">
                  <a:pos x="2227" y="1199"/>
                </a:cxn>
                <a:cxn ang="0">
                  <a:pos x="2238" y="1258"/>
                </a:cxn>
                <a:cxn ang="0">
                  <a:pos x="2215" y="1283"/>
                </a:cxn>
                <a:cxn ang="0">
                  <a:pos x="2220" y="1318"/>
                </a:cxn>
                <a:cxn ang="0">
                  <a:pos x="2197" y="1388"/>
                </a:cxn>
                <a:cxn ang="0">
                  <a:pos x="2220" y="1465"/>
                </a:cxn>
                <a:cxn ang="0">
                  <a:pos x="2233" y="1501"/>
                </a:cxn>
                <a:cxn ang="0">
                  <a:pos x="2227" y="1512"/>
                </a:cxn>
                <a:cxn ang="0">
                  <a:pos x="2167" y="1471"/>
                </a:cxn>
                <a:cxn ang="0">
                  <a:pos x="2038" y="1388"/>
                </a:cxn>
                <a:cxn ang="0">
                  <a:pos x="2009" y="1377"/>
                </a:cxn>
                <a:cxn ang="0">
                  <a:pos x="1949" y="1377"/>
                </a:cxn>
                <a:cxn ang="0">
                  <a:pos x="1908" y="1406"/>
                </a:cxn>
                <a:cxn ang="0">
                  <a:pos x="1867" y="1418"/>
                </a:cxn>
                <a:cxn ang="0">
                  <a:pos x="1825" y="1406"/>
                </a:cxn>
                <a:cxn ang="0">
                  <a:pos x="1801" y="1354"/>
                </a:cxn>
                <a:cxn ang="0">
                  <a:pos x="1766" y="1329"/>
                </a:cxn>
                <a:cxn ang="0">
                  <a:pos x="1725" y="1341"/>
                </a:cxn>
                <a:cxn ang="0">
                  <a:pos x="1677" y="1341"/>
                </a:cxn>
                <a:cxn ang="0">
                  <a:pos x="1636" y="1283"/>
                </a:cxn>
                <a:cxn ang="0">
                  <a:pos x="0" y="1194"/>
                </a:cxn>
              </a:cxnLst>
              <a:rect l="0" t="0" r="r" b="b"/>
              <a:pathLst>
                <a:path w="2238" h="1512">
                  <a:moveTo>
                    <a:pt x="0" y="1194"/>
                  </a:moveTo>
                  <a:lnTo>
                    <a:pt x="71" y="396"/>
                  </a:lnTo>
                  <a:lnTo>
                    <a:pt x="100" y="0"/>
                  </a:lnTo>
                  <a:lnTo>
                    <a:pt x="2203" y="94"/>
                  </a:lnTo>
                  <a:lnTo>
                    <a:pt x="2203" y="124"/>
                  </a:lnTo>
                  <a:lnTo>
                    <a:pt x="2185" y="165"/>
                  </a:lnTo>
                  <a:lnTo>
                    <a:pt x="2132" y="219"/>
                  </a:lnTo>
                  <a:lnTo>
                    <a:pt x="2138" y="254"/>
                  </a:lnTo>
                  <a:lnTo>
                    <a:pt x="2238" y="348"/>
                  </a:lnTo>
                  <a:lnTo>
                    <a:pt x="2238" y="1088"/>
                  </a:lnTo>
                  <a:lnTo>
                    <a:pt x="2220" y="1088"/>
                  </a:lnTo>
                  <a:lnTo>
                    <a:pt x="2197" y="1093"/>
                  </a:lnTo>
                  <a:lnTo>
                    <a:pt x="2209" y="1116"/>
                  </a:lnTo>
                  <a:lnTo>
                    <a:pt x="2220" y="1141"/>
                  </a:lnTo>
                  <a:lnTo>
                    <a:pt x="2209" y="1182"/>
                  </a:lnTo>
                  <a:lnTo>
                    <a:pt x="2227" y="1199"/>
                  </a:lnTo>
                  <a:lnTo>
                    <a:pt x="2238" y="1258"/>
                  </a:lnTo>
                  <a:lnTo>
                    <a:pt x="2215" y="1283"/>
                  </a:lnTo>
                  <a:lnTo>
                    <a:pt x="2220" y="1318"/>
                  </a:lnTo>
                  <a:lnTo>
                    <a:pt x="2197" y="1388"/>
                  </a:lnTo>
                  <a:lnTo>
                    <a:pt x="2220" y="1465"/>
                  </a:lnTo>
                  <a:lnTo>
                    <a:pt x="2233" y="1501"/>
                  </a:lnTo>
                  <a:lnTo>
                    <a:pt x="2227" y="1512"/>
                  </a:lnTo>
                  <a:lnTo>
                    <a:pt x="2167" y="1471"/>
                  </a:lnTo>
                  <a:lnTo>
                    <a:pt x="2038" y="1388"/>
                  </a:lnTo>
                  <a:lnTo>
                    <a:pt x="2009" y="1377"/>
                  </a:lnTo>
                  <a:lnTo>
                    <a:pt x="1949" y="1377"/>
                  </a:lnTo>
                  <a:lnTo>
                    <a:pt x="1908" y="1406"/>
                  </a:lnTo>
                  <a:lnTo>
                    <a:pt x="1867" y="1418"/>
                  </a:lnTo>
                  <a:lnTo>
                    <a:pt x="1825" y="1406"/>
                  </a:lnTo>
                  <a:lnTo>
                    <a:pt x="1801" y="1354"/>
                  </a:lnTo>
                  <a:lnTo>
                    <a:pt x="1766" y="1329"/>
                  </a:lnTo>
                  <a:lnTo>
                    <a:pt x="1725" y="1341"/>
                  </a:lnTo>
                  <a:lnTo>
                    <a:pt x="1677" y="1341"/>
                  </a:lnTo>
                  <a:lnTo>
                    <a:pt x="1636" y="1283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0.7%</a:t>
              </a:r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9283AB4A-4168-4FED-A3D3-8673DA086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978" y="3257554"/>
              <a:ext cx="1055604" cy="504740"/>
            </a:xfrm>
            <a:custGeom>
              <a:avLst/>
              <a:gdLst/>
              <a:ahLst/>
              <a:cxnLst>
                <a:cxn ang="0">
                  <a:pos x="0" y="809"/>
                </a:cxn>
                <a:cxn ang="0">
                  <a:pos x="71" y="0"/>
                </a:cxn>
                <a:cxn ang="0">
                  <a:pos x="1707" y="89"/>
                </a:cxn>
                <a:cxn ang="0">
                  <a:pos x="1748" y="147"/>
                </a:cxn>
                <a:cxn ang="0">
                  <a:pos x="1796" y="147"/>
                </a:cxn>
                <a:cxn ang="0">
                  <a:pos x="1837" y="135"/>
                </a:cxn>
                <a:cxn ang="0">
                  <a:pos x="1872" y="160"/>
                </a:cxn>
                <a:cxn ang="0">
                  <a:pos x="1896" y="212"/>
                </a:cxn>
                <a:cxn ang="0">
                  <a:pos x="1938" y="224"/>
                </a:cxn>
                <a:cxn ang="0">
                  <a:pos x="1979" y="212"/>
                </a:cxn>
                <a:cxn ang="0">
                  <a:pos x="2020" y="183"/>
                </a:cxn>
                <a:cxn ang="0">
                  <a:pos x="2080" y="183"/>
                </a:cxn>
                <a:cxn ang="0">
                  <a:pos x="2109" y="194"/>
                </a:cxn>
                <a:cxn ang="0">
                  <a:pos x="2238" y="277"/>
                </a:cxn>
                <a:cxn ang="0">
                  <a:pos x="2298" y="318"/>
                </a:cxn>
                <a:cxn ang="0">
                  <a:pos x="2304" y="366"/>
                </a:cxn>
                <a:cxn ang="0">
                  <a:pos x="2345" y="389"/>
                </a:cxn>
                <a:cxn ang="0">
                  <a:pos x="2345" y="419"/>
                </a:cxn>
                <a:cxn ang="0">
                  <a:pos x="2327" y="472"/>
                </a:cxn>
                <a:cxn ang="0">
                  <a:pos x="2357" y="502"/>
                </a:cxn>
                <a:cxn ang="0">
                  <a:pos x="2380" y="566"/>
                </a:cxn>
                <a:cxn ang="0">
                  <a:pos x="2410" y="602"/>
                </a:cxn>
                <a:cxn ang="0">
                  <a:pos x="2398" y="632"/>
                </a:cxn>
                <a:cxn ang="0">
                  <a:pos x="2410" y="667"/>
                </a:cxn>
                <a:cxn ang="0">
                  <a:pos x="2458" y="697"/>
                </a:cxn>
                <a:cxn ang="0">
                  <a:pos x="2463" y="731"/>
                </a:cxn>
                <a:cxn ang="0">
                  <a:pos x="2458" y="761"/>
                </a:cxn>
                <a:cxn ang="0">
                  <a:pos x="2446" y="827"/>
                </a:cxn>
                <a:cxn ang="0">
                  <a:pos x="2487" y="850"/>
                </a:cxn>
                <a:cxn ang="0">
                  <a:pos x="2499" y="880"/>
                </a:cxn>
                <a:cxn ang="0">
                  <a:pos x="2475" y="909"/>
                </a:cxn>
                <a:cxn ang="0">
                  <a:pos x="2487" y="944"/>
                </a:cxn>
                <a:cxn ang="0">
                  <a:pos x="2511" y="974"/>
                </a:cxn>
                <a:cxn ang="0">
                  <a:pos x="2499" y="1010"/>
                </a:cxn>
                <a:cxn ang="0">
                  <a:pos x="2511" y="1051"/>
                </a:cxn>
                <a:cxn ang="0">
                  <a:pos x="2522" y="1068"/>
                </a:cxn>
                <a:cxn ang="0">
                  <a:pos x="2540" y="1104"/>
                </a:cxn>
                <a:cxn ang="0">
                  <a:pos x="2575" y="1139"/>
                </a:cxn>
                <a:cxn ang="0">
                  <a:pos x="2582" y="1193"/>
                </a:cxn>
                <a:cxn ang="0">
                  <a:pos x="2628" y="1246"/>
                </a:cxn>
                <a:cxn ang="0">
                  <a:pos x="2646" y="1258"/>
                </a:cxn>
                <a:cxn ang="0">
                  <a:pos x="2641" y="1305"/>
                </a:cxn>
                <a:cxn ang="0">
                  <a:pos x="2641" y="1311"/>
                </a:cxn>
                <a:cxn ang="0">
                  <a:pos x="584" y="1264"/>
                </a:cxn>
                <a:cxn ang="0">
                  <a:pos x="609" y="862"/>
                </a:cxn>
                <a:cxn ang="0">
                  <a:pos x="0" y="809"/>
                </a:cxn>
              </a:cxnLst>
              <a:rect l="0" t="0" r="r" b="b"/>
              <a:pathLst>
                <a:path w="2646" h="1311">
                  <a:moveTo>
                    <a:pt x="0" y="809"/>
                  </a:moveTo>
                  <a:lnTo>
                    <a:pt x="71" y="0"/>
                  </a:lnTo>
                  <a:lnTo>
                    <a:pt x="1707" y="89"/>
                  </a:lnTo>
                  <a:lnTo>
                    <a:pt x="1748" y="147"/>
                  </a:lnTo>
                  <a:lnTo>
                    <a:pt x="1796" y="147"/>
                  </a:lnTo>
                  <a:lnTo>
                    <a:pt x="1837" y="135"/>
                  </a:lnTo>
                  <a:lnTo>
                    <a:pt x="1872" y="160"/>
                  </a:lnTo>
                  <a:lnTo>
                    <a:pt x="1896" y="212"/>
                  </a:lnTo>
                  <a:lnTo>
                    <a:pt x="1938" y="224"/>
                  </a:lnTo>
                  <a:lnTo>
                    <a:pt x="1979" y="212"/>
                  </a:lnTo>
                  <a:lnTo>
                    <a:pt x="2020" y="183"/>
                  </a:lnTo>
                  <a:lnTo>
                    <a:pt x="2080" y="183"/>
                  </a:lnTo>
                  <a:lnTo>
                    <a:pt x="2109" y="194"/>
                  </a:lnTo>
                  <a:lnTo>
                    <a:pt x="2238" y="277"/>
                  </a:lnTo>
                  <a:lnTo>
                    <a:pt x="2298" y="318"/>
                  </a:lnTo>
                  <a:lnTo>
                    <a:pt x="2304" y="366"/>
                  </a:lnTo>
                  <a:lnTo>
                    <a:pt x="2345" y="389"/>
                  </a:lnTo>
                  <a:lnTo>
                    <a:pt x="2345" y="419"/>
                  </a:lnTo>
                  <a:lnTo>
                    <a:pt x="2327" y="472"/>
                  </a:lnTo>
                  <a:lnTo>
                    <a:pt x="2357" y="502"/>
                  </a:lnTo>
                  <a:lnTo>
                    <a:pt x="2380" y="566"/>
                  </a:lnTo>
                  <a:lnTo>
                    <a:pt x="2410" y="602"/>
                  </a:lnTo>
                  <a:lnTo>
                    <a:pt x="2398" y="632"/>
                  </a:lnTo>
                  <a:lnTo>
                    <a:pt x="2410" y="667"/>
                  </a:lnTo>
                  <a:lnTo>
                    <a:pt x="2458" y="697"/>
                  </a:lnTo>
                  <a:lnTo>
                    <a:pt x="2463" y="731"/>
                  </a:lnTo>
                  <a:lnTo>
                    <a:pt x="2458" y="761"/>
                  </a:lnTo>
                  <a:lnTo>
                    <a:pt x="2446" y="827"/>
                  </a:lnTo>
                  <a:lnTo>
                    <a:pt x="2487" y="850"/>
                  </a:lnTo>
                  <a:lnTo>
                    <a:pt x="2499" y="880"/>
                  </a:lnTo>
                  <a:lnTo>
                    <a:pt x="2475" y="909"/>
                  </a:lnTo>
                  <a:lnTo>
                    <a:pt x="2487" y="944"/>
                  </a:lnTo>
                  <a:lnTo>
                    <a:pt x="2511" y="974"/>
                  </a:lnTo>
                  <a:lnTo>
                    <a:pt x="2499" y="1010"/>
                  </a:lnTo>
                  <a:lnTo>
                    <a:pt x="2511" y="1051"/>
                  </a:lnTo>
                  <a:lnTo>
                    <a:pt x="2522" y="1068"/>
                  </a:lnTo>
                  <a:lnTo>
                    <a:pt x="2540" y="1104"/>
                  </a:lnTo>
                  <a:lnTo>
                    <a:pt x="2575" y="1139"/>
                  </a:lnTo>
                  <a:lnTo>
                    <a:pt x="2582" y="1193"/>
                  </a:lnTo>
                  <a:lnTo>
                    <a:pt x="2628" y="1246"/>
                  </a:lnTo>
                  <a:lnTo>
                    <a:pt x="2646" y="1258"/>
                  </a:lnTo>
                  <a:lnTo>
                    <a:pt x="2641" y="1305"/>
                  </a:lnTo>
                  <a:lnTo>
                    <a:pt x="2641" y="1311"/>
                  </a:lnTo>
                  <a:lnTo>
                    <a:pt x="584" y="1264"/>
                  </a:lnTo>
                  <a:lnTo>
                    <a:pt x="609" y="862"/>
                  </a:lnTo>
                  <a:lnTo>
                    <a:pt x="0" y="809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DA9694"/>
                  </a:highlight>
                  <a:uLnTx/>
                  <a:uFillTx/>
                  <a:cs typeface="Arial" pitchFamily="34" charset="0"/>
                </a:rPr>
                <a:t>0.5%</a:t>
              </a: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968836DC-C595-41D5-B651-F9878F37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803" y="3743729"/>
              <a:ext cx="948479" cy="491976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2128" y="47"/>
                </a:cxn>
                <a:cxn ang="0">
                  <a:pos x="2263" y="154"/>
                </a:cxn>
                <a:cxn ang="0">
                  <a:pos x="2222" y="200"/>
                </a:cxn>
                <a:cxn ang="0">
                  <a:pos x="2216" y="248"/>
                </a:cxn>
                <a:cxn ang="0">
                  <a:pos x="2234" y="278"/>
                </a:cxn>
                <a:cxn ang="0">
                  <a:pos x="2270" y="289"/>
                </a:cxn>
                <a:cxn ang="0">
                  <a:pos x="2287" y="360"/>
                </a:cxn>
                <a:cxn ang="0">
                  <a:pos x="2323" y="384"/>
                </a:cxn>
                <a:cxn ang="0">
                  <a:pos x="2352" y="390"/>
                </a:cxn>
                <a:cxn ang="0">
                  <a:pos x="2364" y="402"/>
                </a:cxn>
                <a:cxn ang="0">
                  <a:pos x="2376" y="1275"/>
                </a:cxn>
                <a:cxn ang="0">
                  <a:pos x="0" y="1229"/>
                </a:cxn>
                <a:cxn ang="0">
                  <a:pos x="71" y="0"/>
                </a:cxn>
              </a:cxnLst>
              <a:rect l="0" t="0" r="r" b="b"/>
              <a:pathLst>
                <a:path w="2376" h="1275">
                  <a:moveTo>
                    <a:pt x="71" y="0"/>
                  </a:moveTo>
                  <a:lnTo>
                    <a:pt x="2128" y="47"/>
                  </a:lnTo>
                  <a:lnTo>
                    <a:pt x="2263" y="154"/>
                  </a:lnTo>
                  <a:lnTo>
                    <a:pt x="2222" y="200"/>
                  </a:lnTo>
                  <a:lnTo>
                    <a:pt x="2216" y="248"/>
                  </a:lnTo>
                  <a:lnTo>
                    <a:pt x="2234" y="278"/>
                  </a:lnTo>
                  <a:lnTo>
                    <a:pt x="2270" y="289"/>
                  </a:lnTo>
                  <a:lnTo>
                    <a:pt x="2287" y="360"/>
                  </a:lnTo>
                  <a:lnTo>
                    <a:pt x="2323" y="384"/>
                  </a:lnTo>
                  <a:lnTo>
                    <a:pt x="2352" y="390"/>
                  </a:lnTo>
                  <a:lnTo>
                    <a:pt x="2364" y="402"/>
                  </a:lnTo>
                  <a:lnTo>
                    <a:pt x="2376" y="1275"/>
                  </a:lnTo>
                  <a:lnTo>
                    <a:pt x="0" y="122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0.1%</a:t>
              </a:r>
            </a:p>
          </p:txBody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FAB02489-83C5-4619-B212-8F67A8124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012" y="4207858"/>
              <a:ext cx="1101343" cy="546512"/>
            </a:xfrm>
            <a:custGeom>
              <a:avLst/>
              <a:gdLst/>
              <a:ahLst/>
              <a:cxnLst>
                <a:cxn ang="0">
                  <a:pos x="324" y="25"/>
                </a:cxn>
                <a:cxn ang="0">
                  <a:pos x="0" y="202"/>
                </a:cxn>
                <a:cxn ang="0">
                  <a:pos x="940" y="1035"/>
                </a:cxn>
                <a:cxn ang="0">
                  <a:pos x="993" y="1052"/>
                </a:cxn>
                <a:cxn ang="0">
                  <a:pos x="1063" y="1123"/>
                </a:cxn>
                <a:cxn ang="0">
                  <a:pos x="1151" y="1100"/>
                </a:cxn>
                <a:cxn ang="0">
                  <a:pos x="1199" y="1141"/>
                </a:cxn>
                <a:cxn ang="0">
                  <a:pos x="1217" y="1189"/>
                </a:cxn>
                <a:cxn ang="0">
                  <a:pos x="1311" y="1206"/>
                </a:cxn>
                <a:cxn ang="0">
                  <a:pos x="1364" y="1224"/>
                </a:cxn>
                <a:cxn ang="0">
                  <a:pos x="1400" y="1212"/>
                </a:cxn>
                <a:cxn ang="0">
                  <a:pos x="1453" y="1260"/>
                </a:cxn>
                <a:cxn ang="0">
                  <a:pos x="1559" y="1242"/>
                </a:cxn>
                <a:cxn ang="0">
                  <a:pos x="1595" y="1288"/>
                </a:cxn>
                <a:cxn ang="0">
                  <a:pos x="1607" y="1336"/>
                </a:cxn>
                <a:cxn ang="0">
                  <a:pos x="1678" y="1306"/>
                </a:cxn>
                <a:cxn ang="0">
                  <a:pos x="1790" y="1359"/>
                </a:cxn>
                <a:cxn ang="0">
                  <a:pos x="1838" y="1336"/>
                </a:cxn>
                <a:cxn ang="0">
                  <a:pos x="1866" y="1354"/>
                </a:cxn>
                <a:cxn ang="0">
                  <a:pos x="1873" y="1407"/>
                </a:cxn>
                <a:cxn ang="0">
                  <a:pos x="1891" y="1371"/>
                </a:cxn>
                <a:cxn ang="0">
                  <a:pos x="1950" y="1318"/>
                </a:cxn>
                <a:cxn ang="0">
                  <a:pos x="1967" y="1347"/>
                </a:cxn>
                <a:cxn ang="0">
                  <a:pos x="2020" y="1359"/>
                </a:cxn>
                <a:cxn ang="0">
                  <a:pos x="2056" y="1347"/>
                </a:cxn>
                <a:cxn ang="0">
                  <a:pos x="2061" y="1359"/>
                </a:cxn>
                <a:cxn ang="0">
                  <a:pos x="2145" y="1413"/>
                </a:cxn>
                <a:cxn ang="0">
                  <a:pos x="2221" y="1359"/>
                </a:cxn>
                <a:cxn ang="0">
                  <a:pos x="2351" y="1329"/>
                </a:cxn>
                <a:cxn ang="0">
                  <a:pos x="2404" y="1324"/>
                </a:cxn>
                <a:cxn ang="0">
                  <a:pos x="2523" y="1324"/>
                </a:cxn>
                <a:cxn ang="0">
                  <a:pos x="2693" y="1400"/>
                </a:cxn>
                <a:cxn ang="0">
                  <a:pos x="2735" y="1425"/>
                </a:cxn>
                <a:cxn ang="0">
                  <a:pos x="2759" y="710"/>
                </a:cxn>
                <a:cxn ang="0">
                  <a:pos x="2700" y="71"/>
                </a:cxn>
              </a:cxnLst>
              <a:rect l="0" t="0" r="r" b="b"/>
              <a:pathLst>
                <a:path w="2759" h="1425">
                  <a:moveTo>
                    <a:pt x="2700" y="71"/>
                  </a:moveTo>
                  <a:lnTo>
                    <a:pt x="324" y="25"/>
                  </a:lnTo>
                  <a:lnTo>
                    <a:pt x="12" y="0"/>
                  </a:lnTo>
                  <a:lnTo>
                    <a:pt x="0" y="202"/>
                  </a:lnTo>
                  <a:lnTo>
                    <a:pt x="968" y="255"/>
                  </a:lnTo>
                  <a:lnTo>
                    <a:pt x="940" y="1035"/>
                  </a:lnTo>
                  <a:lnTo>
                    <a:pt x="975" y="1040"/>
                  </a:lnTo>
                  <a:lnTo>
                    <a:pt x="993" y="1052"/>
                  </a:lnTo>
                  <a:lnTo>
                    <a:pt x="1039" y="1118"/>
                  </a:lnTo>
                  <a:lnTo>
                    <a:pt x="1063" y="1123"/>
                  </a:lnTo>
                  <a:lnTo>
                    <a:pt x="1128" y="1118"/>
                  </a:lnTo>
                  <a:lnTo>
                    <a:pt x="1151" y="1100"/>
                  </a:lnTo>
                  <a:lnTo>
                    <a:pt x="1187" y="1118"/>
                  </a:lnTo>
                  <a:lnTo>
                    <a:pt x="1199" y="1141"/>
                  </a:lnTo>
                  <a:lnTo>
                    <a:pt x="1199" y="1153"/>
                  </a:lnTo>
                  <a:lnTo>
                    <a:pt x="1217" y="1189"/>
                  </a:lnTo>
                  <a:lnTo>
                    <a:pt x="1222" y="1194"/>
                  </a:lnTo>
                  <a:lnTo>
                    <a:pt x="1311" y="1206"/>
                  </a:lnTo>
                  <a:lnTo>
                    <a:pt x="1346" y="1224"/>
                  </a:lnTo>
                  <a:lnTo>
                    <a:pt x="1364" y="1224"/>
                  </a:lnTo>
                  <a:lnTo>
                    <a:pt x="1371" y="1217"/>
                  </a:lnTo>
                  <a:lnTo>
                    <a:pt x="1400" y="1212"/>
                  </a:lnTo>
                  <a:lnTo>
                    <a:pt x="1417" y="1242"/>
                  </a:lnTo>
                  <a:lnTo>
                    <a:pt x="1453" y="1260"/>
                  </a:lnTo>
                  <a:lnTo>
                    <a:pt x="1477" y="1235"/>
                  </a:lnTo>
                  <a:lnTo>
                    <a:pt x="1559" y="1242"/>
                  </a:lnTo>
                  <a:lnTo>
                    <a:pt x="1565" y="1260"/>
                  </a:lnTo>
                  <a:lnTo>
                    <a:pt x="1595" y="1288"/>
                  </a:lnTo>
                  <a:lnTo>
                    <a:pt x="1607" y="1295"/>
                  </a:lnTo>
                  <a:lnTo>
                    <a:pt x="1607" y="1336"/>
                  </a:lnTo>
                  <a:lnTo>
                    <a:pt x="1666" y="1354"/>
                  </a:lnTo>
                  <a:lnTo>
                    <a:pt x="1678" y="1306"/>
                  </a:lnTo>
                  <a:lnTo>
                    <a:pt x="1707" y="1301"/>
                  </a:lnTo>
                  <a:lnTo>
                    <a:pt x="1790" y="1359"/>
                  </a:lnTo>
                  <a:lnTo>
                    <a:pt x="1795" y="1359"/>
                  </a:lnTo>
                  <a:lnTo>
                    <a:pt x="1838" y="1336"/>
                  </a:lnTo>
                  <a:lnTo>
                    <a:pt x="1861" y="1336"/>
                  </a:lnTo>
                  <a:lnTo>
                    <a:pt x="1866" y="1354"/>
                  </a:lnTo>
                  <a:lnTo>
                    <a:pt x="1861" y="1383"/>
                  </a:lnTo>
                  <a:lnTo>
                    <a:pt x="1873" y="1407"/>
                  </a:lnTo>
                  <a:lnTo>
                    <a:pt x="1896" y="1395"/>
                  </a:lnTo>
                  <a:lnTo>
                    <a:pt x="1891" y="1371"/>
                  </a:lnTo>
                  <a:lnTo>
                    <a:pt x="1914" y="1336"/>
                  </a:lnTo>
                  <a:lnTo>
                    <a:pt x="1950" y="1318"/>
                  </a:lnTo>
                  <a:lnTo>
                    <a:pt x="1962" y="1318"/>
                  </a:lnTo>
                  <a:lnTo>
                    <a:pt x="1967" y="1347"/>
                  </a:lnTo>
                  <a:lnTo>
                    <a:pt x="2003" y="1359"/>
                  </a:lnTo>
                  <a:lnTo>
                    <a:pt x="2020" y="1359"/>
                  </a:lnTo>
                  <a:lnTo>
                    <a:pt x="2032" y="1342"/>
                  </a:lnTo>
                  <a:lnTo>
                    <a:pt x="2056" y="1347"/>
                  </a:lnTo>
                  <a:lnTo>
                    <a:pt x="2061" y="1354"/>
                  </a:lnTo>
                  <a:lnTo>
                    <a:pt x="2061" y="1359"/>
                  </a:lnTo>
                  <a:lnTo>
                    <a:pt x="2097" y="1377"/>
                  </a:lnTo>
                  <a:lnTo>
                    <a:pt x="2145" y="1413"/>
                  </a:lnTo>
                  <a:lnTo>
                    <a:pt x="2198" y="1371"/>
                  </a:lnTo>
                  <a:lnTo>
                    <a:pt x="2221" y="1359"/>
                  </a:lnTo>
                  <a:lnTo>
                    <a:pt x="2292" y="1354"/>
                  </a:lnTo>
                  <a:lnTo>
                    <a:pt x="2351" y="1329"/>
                  </a:lnTo>
                  <a:lnTo>
                    <a:pt x="2375" y="1324"/>
                  </a:lnTo>
                  <a:lnTo>
                    <a:pt x="2404" y="1324"/>
                  </a:lnTo>
                  <a:lnTo>
                    <a:pt x="2475" y="1336"/>
                  </a:lnTo>
                  <a:lnTo>
                    <a:pt x="2523" y="1324"/>
                  </a:lnTo>
                  <a:lnTo>
                    <a:pt x="2534" y="1318"/>
                  </a:lnTo>
                  <a:lnTo>
                    <a:pt x="2693" y="1400"/>
                  </a:lnTo>
                  <a:lnTo>
                    <a:pt x="2723" y="1407"/>
                  </a:lnTo>
                  <a:lnTo>
                    <a:pt x="2735" y="1425"/>
                  </a:lnTo>
                  <a:lnTo>
                    <a:pt x="2753" y="1425"/>
                  </a:lnTo>
                  <a:lnTo>
                    <a:pt x="2759" y="710"/>
                  </a:lnTo>
                  <a:lnTo>
                    <a:pt x="2700" y="273"/>
                  </a:lnTo>
                  <a:lnTo>
                    <a:pt x="2700" y="71"/>
                  </a:lnTo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0.4%</a:t>
              </a:r>
            </a:p>
          </p:txBody>
        </p:sp>
        <p:sp>
          <p:nvSpPr>
            <p:cNvPr id="22" name="Freeform 35">
              <a:extLst>
                <a:ext uri="{FF2B5EF4-FFF2-40B4-BE49-F238E27FC236}">
                  <a16:creationId xmlns:a16="http://schemas.microsoft.com/office/drawing/2014/main" id="{19067BE7-34A8-4601-9902-6CC21A432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535" y="4284439"/>
              <a:ext cx="1792239" cy="1683626"/>
            </a:xfrm>
            <a:custGeom>
              <a:avLst/>
              <a:gdLst/>
              <a:ahLst/>
              <a:cxnLst>
                <a:cxn ang="0">
                  <a:pos x="4076" y="1198"/>
                </a:cxn>
                <a:cxn ang="0">
                  <a:pos x="3787" y="1122"/>
                </a:cxn>
                <a:cxn ang="0">
                  <a:pos x="3604" y="1157"/>
                </a:cxn>
                <a:cxn ang="0">
                  <a:pos x="3444" y="1157"/>
                </a:cxn>
                <a:cxn ang="0">
                  <a:pos x="3403" y="1157"/>
                </a:cxn>
                <a:cxn ang="0">
                  <a:pos x="3333" y="1116"/>
                </a:cxn>
                <a:cxn ang="0">
                  <a:pos x="3256" y="1205"/>
                </a:cxn>
                <a:cxn ang="0">
                  <a:pos x="3221" y="1134"/>
                </a:cxn>
                <a:cxn ang="0">
                  <a:pos x="3061" y="1104"/>
                </a:cxn>
                <a:cxn ang="0">
                  <a:pos x="2978" y="1086"/>
                </a:cxn>
                <a:cxn ang="0">
                  <a:pos x="2836" y="1058"/>
                </a:cxn>
                <a:cxn ang="0">
                  <a:pos x="2747" y="1022"/>
                </a:cxn>
                <a:cxn ang="0">
                  <a:pos x="2600" y="987"/>
                </a:cxn>
                <a:cxn ang="0">
                  <a:pos x="2534" y="898"/>
                </a:cxn>
                <a:cxn ang="0">
                  <a:pos x="2376" y="850"/>
                </a:cxn>
                <a:cxn ang="0">
                  <a:pos x="1383" y="0"/>
                </a:cxn>
                <a:cxn ang="0">
                  <a:pos x="0" y="1707"/>
                </a:cxn>
                <a:cxn ang="0">
                  <a:pos x="18" y="1784"/>
                </a:cxn>
                <a:cxn ang="0">
                  <a:pos x="125" y="1931"/>
                </a:cxn>
                <a:cxn ang="0">
                  <a:pos x="544" y="2344"/>
                </a:cxn>
                <a:cxn ang="0">
                  <a:pos x="603" y="2486"/>
                </a:cxn>
                <a:cxn ang="0">
                  <a:pos x="898" y="2917"/>
                </a:cxn>
                <a:cxn ang="0">
                  <a:pos x="1176" y="2965"/>
                </a:cxn>
                <a:cxn ang="0">
                  <a:pos x="1329" y="2722"/>
                </a:cxn>
                <a:cxn ang="0">
                  <a:pos x="1425" y="2694"/>
                </a:cxn>
                <a:cxn ang="0">
                  <a:pos x="1595" y="2747"/>
                </a:cxn>
                <a:cxn ang="0">
                  <a:pos x="1778" y="2835"/>
                </a:cxn>
                <a:cxn ang="0">
                  <a:pos x="1838" y="2876"/>
                </a:cxn>
                <a:cxn ang="0">
                  <a:pos x="1991" y="3072"/>
                </a:cxn>
                <a:cxn ang="0">
                  <a:pos x="2234" y="3538"/>
                </a:cxn>
                <a:cxn ang="0">
                  <a:pos x="2376" y="3698"/>
                </a:cxn>
                <a:cxn ang="0">
                  <a:pos x="2435" y="3939"/>
                </a:cxn>
                <a:cxn ang="0">
                  <a:pos x="2641" y="4188"/>
                </a:cxn>
                <a:cxn ang="0">
                  <a:pos x="3008" y="4306"/>
                </a:cxn>
                <a:cxn ang="0">
                  <a:pos x="3208" y="4335"/>
                </a:cxn>
                <a:cxn ang="0">
                  <a:pos x="3185" y="4276"/>
                </a:cxn>
                <a:cxn ang="0">
                  <a:pos x="3114" y="3857"/>
                </a:cxn>
                <a:cxn ang="0">
                  <a:pos x="3084" y="3798"/>
                </a:cxn>
                <a:cxn ang="0">
                  <a:pos x="3173" y="3650"/>
                </a:cxn>
                <a:cxn ang="0">
                  <a:pos x="3196" y="3586"/>
                </a:cxn>
                <a:cxn ang="0">
                  <a:pos x="3256" y="3444"/>
                </a:cxn>
                <a:cxn ang="0">
                  <a:pos x="3315" y="3444"/>
                </a:cxn>
                <a:cxn ang="0">
                  <a:pos x="3350" y="3384"/>
                </a:cxn>
                <a:cxn ang="0">
                  <a:pos x="3397" y="3373"/>
                </a:cxn>
                <a:cxn ang="0">
                  <a:pos x="3485" y="3325"/>
                </a:cxn>
                <a:cxn ang="0">
                  <a:pos x="3533" y="3242"/>
                </a:cxn>
                <a:cxn ang="0">
                  <a:pos x="3569" y="3272"/>
                </a:cxn>
                <a:cxn ang="0">
                  <a:pos x="3923" y="3089"/>
                </a:cxn>
                <a:cxn ang="0">
                  <a:pos x="3994" y="2889"/>
                </a:cxn>
                <a:cxn ang="0">
                  <a:pos x="4065" y="2864"/>
                </a:cxn>
                <a:cxn ang="0">
                  <a:pos x="4307" y="2829"/>
                </a:cxn>
                <a:cxn ang="0">
                  <a:pos x="4378" y="2793"/>
                </a:cxn>
                <a:cxn ang="0">
                  <a:pos x="4413" y="2699"/>
                </a:cxn>
                <a:cxn ang="0">
                  <a:pos x="4425" y="2528"/>
                </a:cxn>
                <a:cxn ang="0">
                  <a:pos x="4472" y="2392"/>
                </a:cxn>
                <a:cxn ang="0">
                  <a:pos x="4449" y="2174"/>
                </a:cxn>
                <a:cxn ang="0">
                  <a:pos x="4413" y="2085"/>
                </a:cxn>
                <a:cxn ang="0">
                  <a:pos x="4367" y="1949"/>
                </a:cxn>
                <a:cxn ang="0">
                  <a:pos x="4289" y="1258"/>
                </a:cxn>
                <a:cxn ang="0">
                  <a:pos x="4136" y="1223"/>
                </a:cxn>
              </a:cxnLst>
              <a:rect l="0" t="0" r="r" b="b"/>
              <a:pathLst>
                <a:path w="4490" h="4377">
                  <a:moveTo>
                    <a:pt x="4136" y="1223"/>
                  </a:moveTo>
                  <a:lnTo>
                    <a:pt x="4118" y="1223"/>
                  </a:lnTo>
                  <a:lnTo>
                    <a:pt x="4106" y="1205"/>
                  </a:lnTo>
                  <a:lnTo>
                    <a:pt x="4076" y="1198"/>
                  </a:lnTo>
                  <a:lnTo>
                    <a:pt x="3917" y="1116"/>
                  </a:lnTo>
                  <a:lnTo>
                    <a:pt x="3906" y="1122"/>
                  </a:lnTo>
                  <a:lnTo>
                    <a:pt x="3858" y="1134"/>
                  </a:lnTo>
                  <a:lnTo>
                    <a:pt x="3787" y="1122"/>
                  </a:lnTo>
                  <a:lnTo>
                    <a:pt x="3758" y="1122"/>
                  </a:lnTo>
                  <a:lnTo>
                    <a:pt x="3734" y="1127"/>
                  </a:lnTo>
                  <a:lnTo>
                    <a:pt x="3675" y="1152"/>
                  </a:lnTo>
                  <a:lnTo>
                    <a:pt x="3604" y="1157"/>
                  </a:lnTo>
                  <a:lnTo>
                    <a:pt x="3581" y="1169"/>
                  </a:lnTo>
                  <a:lnTo>
                    <a:pt x="3528" y="1211"/>
                  </a:lnTo>
                  <a:lnTo>
                    <a:pt x="3480" y="1175"/>
                  </a:lnTo>
                  <a:lnTo>
                    <a:pt x="3444" y="1157"/>
                  </a:lnTo>
                  <a:lnTo>
                    <a:pt x="3444" y="1152"/>
                  </a:lnTo>
                  <a:lnTo>
                    <a:pt x="3439" y="1145"/>
                  </a:lnTo>
                  <a:lnTo>
                    <a:pt x="3415" y="1140"/>
                  </a:lnTo>
                  <a:lnTo>
                    <a:pt x="3403" y="1157"/>
                  </a:lnTo>
                  <a:lnTo>
                    <a:pt x="3386" y="1157"/>
                  </a:lnTo>
                  <a:lnTo>
                    <a:pt x="3350" y="1145"/>
                  </a:lnTo>
                  <a:lnTo>
                    <a:pt x="3345" y="1116"/>
                  </a:lnTo>
                  <a:lnTo>
                    <a:pt x="3333" y="1116"/>
                  </a:lnTo>
                  <a:lnTo>
                    <a:pt x="3297" y="1134"/>
                  </a:lnTo>
                  <a:lnTo>
                    <a:pt x="3274" y="1169"/>
                  </a:lnTo>
                  <a:lnTo>
                    <a:pt x="3279" y="1193"/>
                  </a:lnTo>
                  <a:lnTo>
                    <a:pt x="3256" y="1205"/>
                  </a:lnTo>
                  <a:lnTo>
                    <a:pt x="3244" y="1181"/>
                  </a:lnTo>
                  <a:lnTo>
                    <a:pt x="3249" y="1152"/>
                  </a:lnTo>
                  <a:lnTo>
                    <a:pt x="3244" y="1134"/>
                  </a:lnTo>
                  <a:lnTo>
                    <a:pt x="3221" y="1134"/>
                  </a:lnTo>
                  <a:lnTo>
                    <a:pt x="3178" y="1157"/>
                  </a:lnTo>
                  <a:lnTo>
                    <a:pt x="3173" y="1157"/>
                  </a:lnTo>
                  <a:lnTo>
                    <a:pt x="3090" y="1099"/>
                  </a:lnTo>
                  <a:lnTo>
                    <a:pt x="3061" y="1104"/>
                  </a:lnTo>
                  <a:lnTo>
                    <a:pt x="3049" y="1152"/>
                  </a:lnTo>
                  <a:lnTo>
                    <a:pt x="2990" y="1134"/>
                  </a:lnTo>
                  <a:lnTo>
                    <a:pt x="2990" y="1093"/>
                  </a:lnTo>
                  <a:lnTo>
                    <a:pt x="2978" y="1086"/>
                  </a:lnTo>
                  <a:lnTo>
                    <a:pt x="2948" y="1058"/>
                  </a:lnTo>
                  <a:lnTo>
                    <a:pt x="2942" y="1040"/>
                  </a:lnTo>
                  <a:lnTo>
                    <a:pt x="2860" y="1033"/>
                  </a:lnTo>
                  <a:lnTo>
                    <a:pt x="2836" y="1058"/>
                  </a:lnTo>
                  <a:lnTo>
                    <a:pt x="2800" y="1040"/>
                  </a:lnTo>
                  <a:lnTo>
                    <a:pt x="2783" y="1010"/>
                  </a:lnTo>
                  <a:lnTo>
                    <a:pt x="2754" y="1015"/>
                  </a:lnTo>
                  <a:lnTo>
                    <a:pt x="2747" y="1022"/>
                  </a:lnTo>
                  <a:lnTo>
                    <a:pt x="2729" y="1022"/>
                  </a:lnTo>
                  <a:lnTo>
                    <a:pt x="2694" y="1004"/>
                  </a:lnTo>
                  <a:lnTo>
                    <a:pt x="2605" y="992"/>
                  </a:lnTo>
                  <a:lnTo>
                    <a:pt x="2600" y="987"/>
                  </a:lnTo>
                  <a:lnTo>
                    <a:pt x="2582" y="951"/>
                  </a:lnTo>
                  <a:lnTo>
                    <a:pt x="2582" y="939"/>
                  </a:lnTo>
                  <a:lnTo>
                    <a:pt x="2570" y="916"/>
                  </a:lnTo>
                  <a:lnTo>
                    <a:pt x="2534" y="898"/>
                  </a:lnTo>
                  <a:lnTo>
                    <a:pt x="2511" y="916"/>
                  </a:lnTo>
                  <a:lnTo>
                    <a:pt x="2446" y="921"/>
                  </a:lnTo>
                  <a:lnTo>
                    <a:pt x="2422" y="916"/>
                  </a:lnTo>
                  <a:lnTo>
                    <a:pt x="2376" y="850"/>
                  </a:lnTo>
                  <a:lnTo>
                    <a:pt x="2358" y="838"/>
                  </a:lnTo>
                  <a:lnTo>
                    <a:pt x="2323" y="833"/>
                  </a:lnTo>
                  <a:lnTo>
                    <a:pt x="2351" y="53"/>
                  </a:lnTo>
                  <a:lnTo>
                    <a:pt x="1383" y="0"/>
                  </a:lnTo>
                  <a:lnTo>
                    <a:pt x="1365" y="0"/>
                  </a:lnTo>
                  <a:lnTo>
                    <a:pt x="1217" y="1819"/>
                  </a:lnTo>
                  <a:lnTo>
                    <a:pt x="6" y="1700"/>
                  </a:lnTo>
                  <a:lnTo>
                    <a:pt x="0" y="1707"/>
                  </a:lnTo>
                  <a:lnTo>
                    <a:pt x="13" y="1718"/>
                  </a:lnTo>
                  <a:lnTo>
                    <a:pt x="18" y="1730"/>
                  </a:lnTo>
                  <a:lnTo>
                    <a:pt x="0" y="1754"/>
                  </a:lnTo>
                  <a:lnTo>
                    <a:pt x="18" y="1784"/>
                  </a:lnTo>
                  <a:lnTo>
                    <a:pt x="18" y="1789"/>
                  </a:lnTo>
                  <a:lnTo>
                    <a:pt x="83" y="1831"/>
                  </a:lnTo>
                  <a:lnTo>
                    <a:pt x="95" y="1878"/>
                  </a:lnTo>
                  <a:lnTo>
                    <a:pt x="125" y="1931"/>
                  </a:lnTo>
                  <a:lnTo>
                    <a:pt x="190" y="1973"/>
                  </a:lnTo>
                  <a:lnTo>
                    <a:pt x="373" y="2197"/>
                  </a:lnTo>
                  <a:lnTo>
                    <a:pt x="532" y="2321"/>
                  </a:lnTo>
                  <a:lnTo>
                    <a:pt x="544" y="2344"/>
                  </a:lnTo>
                  <a:lnTo>
                    <a:pt x="556" y="2374"/>
                  </a:lnTo>
                  <a:lnTo>
                    <a:pt x="550" y="2410"/>
                  </a:lnTo>
                  <a:lnTo>
                    <a:pt x="561" y="2428"/>
                  </a:lnTo>
                  <a:lnTo>
                    <a:pt x="603" y="2486"/>
                  </a:lnTo>
                  <a:lnTo>
                    <a:pt x="597" y="2610"/>
                  </a:lnTo>
                  <a:lnTo>
                    <a:pt x="609" y="2658"/>
                  </a:lnTo>
                  <a:lnTo>
                    <a:pt x="662" y="2747"/>
                  </a:lnTo>
                  <a:lnTo>
                    <a:pt x="898" y="2917"/>
                  </a:lnTo>
                  <a:lnTo>
                    <a:pt x="1063" y="3018"/>
                  </a:lnTo>
                  <a:lnTo>
                    <a:pt x="1106" y="3024"/>
                  </a:lnTo>
                  <a:lnTo>
                    <a:pt x="1134" y="3013"/>
                  </a:lnTo>
                  <a:lnTo>
                    <a:pt x="1176" y="2965"/>
                  </a:lnTo>
                  <a:lnTo>
                    <a:pt x="1200" y="2947"/>
                  </a:lnTo>
                  <a:lnTo>
                    <a:pt x="1271" y="2782"/>
                  </a:lnTo>
                  <a:lnTo>
                    <a:pt x="1306" y="2735"/>
                  </a:lnTo>
                  <a:lnTo>
                    <a:pt x="1329" y="2722"/>
                  </a:lnTo>
                  <a:lnTo>
                    <a:pt x="1383" y="2735"/>
                  </a:lnTo>
                  <a:lnTo>
                    <a:pt x="1395" y="2735"/>
                  </a:lnTo>
                  <a:lnTo>
                    <a:pt x="1407" y="2711"/>
                  </a:lnTo>
                  <a:lnTo>
                    <a:pt x="1425" y="2694"/>
                  </a:lnTo>
                  <a:lnTo>
                    <a:pt x="1454" y="2705"/>
                  </a:lnTo>
                  <a:lnTo>
                    <a:pt x="1484" y="2722"/>
                  </a:lnTo>
                  <a:lnTo>
                    <a:pt x="1578" y="2735"/>
                  </a:lnTo>
                  <a:lnTo>
                    <a:pt x="1595" y="2747"/>
                  </a:lnTo>
                  <a:lnTo>
                    <a:pt x="1661" y="2765"/>
                  </a:lnTo>
                  <a:lnTo>
                    <a:pt x="1690" y="2752"/>
                  </a:lnTo>
                  <a:lnTo>
                    <a:pt x="1761" y="2793"/>
                  </a:lnTo>
                  <a:lnTo>
                    <a:pt x="1778" y="2835"/>
                  </a:lnTo>
                  <a:lnTo>
                    <a:pt x="1791" y="2835"/>
                  </a:lnTo>
                  <a:lnTo>
                    <a:pt x="1796" y="2853"/>
                  </a:lnTo>
                  <a:lnTo>
                    <a:pt x="1808" y="2859"/>
                  </a:lnTo>
                  <a:lnTo>
                    <a:pt x="1838" y="2876"/>
                  </a:lnTo>
                  <a:lnTo>
                    <a:pt x="1885" y="2935"/>
                  </a:lnTo>
                  <a:lnTo>
                    <a:pt x="1950" y="2995"/>
                  </a:lnTo>
                  <a:lnTo>
                    <a:pt x="1986" y="3048"/>
                  </a:lnTo>
                  <a:lnTo>
                    <a:pt x="1991" y="3072"/>
                  </a:lnTo>
                  <a:lnTo>
                    <a:pt x="2098" y="3325"/>
                  </a:lnTo>
                  <a:lnTo>
                    <a:pt x="2110" y="3373"/>
                  </a:lnTo>
                  <a:lnTo>
                    <a:pt x="2227" y="3508"/>
                  </a:lnTo>
                  <a:lnTo>
                    <a:pt x="2234" y="3538"/>
                  </a:lnTo>
                  <a:lnTo>
                    <a:pt x="2310" y="3621"/>
                  </a:lnTo>
                  <a:lnTo>
                    <a:pt x="2334" y="3639"/>
                  </a:lnTo>
                  <a:lnTo>
                    <a:pt x="2369" y="3673"/>
                  </a:lnTo>
                  <a:lnTo>
                    <a:pt x="2376" y="3698"/>
                  </a:lnTo>
                  <a:lnTo>
                    <a:pt x="2369" y="3780"/>
                  </a:lnTo>
                  <a:lnTo>
                    <a:pt x="2394" y="3810"/>
                  </a:lnTo>
                  <a:lnTo>
                    <a:pt x="2405" y="3911"/>
                  </a:lnTo>
                  <a:lnTo>
                    <a:pt x="2435" y="3939"/>
                  </a:lnTo>
                  <a:lnTo>
                    <a:pt x="2511" y="4094"/>
                  </a:lnTo>
                  <a:lnTo>
                    <a:pt x="2523" y="4141"/>
                  </a:lnTo>
                  <a:lnTo>
                    <a:pt x="2577" y="4147"/>
                  </a:lnTo>
                  <a:lnTo>
                    <a:pt x="2641" y="4188"/>
                  </a:lnTo>
                  <a:lnTo>
                    <a:pt x="2712" y="4211"/>
                  </a:lnTo>
                  <a:lnTo>
                    <a:pt x="2825" y="4282"/>
                  </a:lnTo>
                  <a:lnTo>
                    <a:pt x="2978" y="4294"/>
                  </a:lnTo>
                  <a:lnTo>
                    <a:pt x="3008" y="4306"/>
                  </a:lnTo>
                  <a:lnTo>
                    <a:pt x="3090" y="4360"/>
                  </a:lnTo>
                  <a:lnTo>
                    <a:pt x="3132" y="4377"/>
                  </a:lnTo>
                  <a:lnTo>
                    <a:pt x="3173" y="4330"/>
                  </a:lnTo>
                  <a:lnTo>
                    <a:pt x="3208" y="4335"/>
                  </a:lnTo>
                  <a:lnTo>
                    <a:pt x="3214" y="4324"/>
                  </a:lnTo>
                  <a:lnTo>
                    <a:pt x="3214" y="4306"/>
                  </a:lnTo>
                  <a:lnTo>
                    <a:pt x="3178" y="4289"/>
                  </a:lnTo>
                  <a:lnTo>
                    <a:pt x="3185" y="4276"/>
                  </a:lnTo>
                  <a:lnTo>
                    <a:pt x="3150" y="4235"/>
                  </a:lnTo>
                  <a:lnTo>
                    <a:pt x="3102" y="4046"/>
                  </a:lnTo>
                  <a:lnTo>
                    <a:pt x="3079" y="3969"/>
                  </a:lnTo>
                  <a:lnTo>
                    <a:pt x="3114" y="3857"/>
                  </a:lnTo>
                  <a:lnTo>
                    <a:pt x="3114" y="3822"/>
                  </a:lnTo>
                  <a:lnTo>
                    <a:pt x="3096" y="3810"/>
                  </a:lnTo>
                  <a:lnTo>
                    <a:pt x="3090" y="3810"/>
                  </a:lnTo>
                  <a:lnTo>
                    <a:pt x="3084" y="3798"/>
                  </a:lnTo>
                  <a:lnTo>
                    <a:pt x="3084" y="3792"/>
                  </a:lnTo>
                  <a:lnTo>
                    <a:pt x="3090" y="3786"/>
                  </a:lnTo>
                  <a:lnTo>
                    <a:pt x="3143" y="3751"/>
                  </a:lnTo>
                  <a:lnTo>
                    <a:pt x="3173" y="3650"/>
                  </a:lnTo>
                  <a:lnTo>
                    <a:pt x="3150" y="3639"/>
                  </a:lnTo>
                  <a:lnTo>
                    <a:pt x="3137" y="3591"/>
                  </a:lnTo>
                  <a:lnTo>
                    <a:pt x="3161" y="3561"/>
                  </a:lnTo>
                  <a:lnTo>
                    <a:pt x="3196" y="3586"/>
                  </a:lnTo>
                  <a:lnTo>
                    <a:pt x="3256" y="3544"/>
                  </a:lnTo>
                  <a:lnTo>
                    <a:pt x="3267" y="3485"/>
                  </a:lnTo>
                  <a:lnTo>
                    <a:pt x="3244" y="3467"/>
                  </a:lnTo>
                  <a:lnTo>
                    <a:pt x="3256" y="3444"/>
                  </a:lnTo>
                  <a:lnTo>
                    <a:pt x="3267" y="3444"/>
                  </a:lnTo>
                  <a:lnTo>
                    <a:pt x="3285" y="3450"/>
                  </a:lnTo>
                  <a:lnTo>
                    <a:pt x="3297" y="3437"/>
                  </a:lnTo>
                  <a:lnTo>
                    <a:pt x="3315" y="3444"/>
                  </a:lnTo>
                  <a:lnTo>
                    <a:pt x="3333" y="3444"/>
                  </a:lnTo>
                  <a:lnTo>
                    <a:pt x="3350" y="3437"/>
                  </a:lnTo>
                  <a:lnTo>
                    <a:pt x="3350" y="3426"/>
                  </a:lnTo>
                  <a:lnTo>
                    <a:pt x="3350" y="3384"/>
                  </a:lnTo>
                  <a:lnTo>
                    <a:pt x="3362" y="3366"/>
                  </a:lnTo>
                  <a:lnTo>
                    <a:pt x="3374" y="3366"/>
                  </a:lnTo>
                  <a:lnTo>
                    <a:pt x="3386" y="3373"/>
                  </a:lnTo>
                  <a:lnTo>
                    <a:pt x="3397" y="3373"/>
                  </a:lnTo>
                  <a:lnTo>
                    <a:pt x="3480" y="3355"/>
                  </a:lnTo>
                  <a:lnTo>
                    <a:pt x="3492" y="3349"/>
                  </a:lnTo>
                  <a:lnTo>
                    <a:pt x="3492" y="3338"/>
                  </a:lnTo>
                  <a:lnTo>
                    <a:pt x="3485" y="3325"/>
                  </a:lnTo>
                  <a:lnTo>
                    <a:pt x="3444" y="3295"/>
                  </a:lnTo>
                  <a:lnTo>
                    <a:pt x="3444" y="3278"/>
                  </a:lnTo>
                  <a:lnTo>
                    <a:pt x="3521" y="3254"/>
                  </a:lnTo>
                  <a:lnTo>
                    <a:pt x="3533" y="3242"/>
                  </a:lnTo>
                  <a:lnTo>
                    <a:pt x="3563" y="3237"/>
                  </a:lnTo>
                  <a:lnTo>
                    <a:pt x="3563" y="3242"/>
                  </a:lnTo>
                  <a:lnTo>
                    <a:pt x="3556" y="3254"/>
                  </a:lnTo>
                  <a:lnTo>
                    <a:pt x="3569" y="3272"/>
                  </a:lnTo>
                  <a:lnTo>
                    <a:pt x="3581" y="3272"/>
                  </a:lnTo>
                  <a:lnTo>
                    <a:pt x="3592" y="3260"/>
                  </a:lnTo>
                  <a:lnTo>
                    <a:pt x="3716" y="3225"/>
                  </a:lnTo>
                  <a:lnTo>
                    <a:pt x="3923" y="3089"/>
                  </a:lnTo>
                  <a:lnTo>
                    <a:pt x="3934" y="3036"/>
                  </a:lnTo>
                  <a:lnTo>
                    <a:pt x="4030" y="2960"/>
                  </a:lnTo>
                  <a:lnTo>
                    <a:pt x="4035" y="2947"/>
                  </a:lnTo>
                  <a:lnTo>
                    <a:pt x="3994" y="2889"/>
                  </a:lnTo>
                  <a:lnTo>
                    <a:pt x="4000" y="2841"/>
                  </a:lnTo>
                  <a:lnTo>
                    <a:pt x="4065" y="2811"/>
                  </a:lnTo>
                  <a:lnTo>
                    <a:pt x="4076" y="2818"/>
                  </a:lnTo>
                  <a:lnTo>
                    <a:pt x="4065" y="2864"/>
                  </a:lnTo>
                  <a:lnTo>
                    <a:pt x="4076" y="2882"/>
                  </a:lnTo>
                  <a:lnTo>
                    <a:pt x="4147" y="2876"/>
                  </a:lnTo>
                  <a:lnTo>
                    <a:pt x="4159" y="2894"/>
                  </a:lnTo>
                  <a:lnTo>
                    <a:pt x="4307" y="2829"/>
                  </a:lnTo>
                  <a:lnTo>
                    <a:pt x="4390" y="2823"/>
                  </a:lnTo>
                  <a:lnTo>
                    <a:pt x="4396" y="2818"/>
                  </a:lnTo>
                  <a:lnTo>
                    <a:pt x="4390" y="2811"/>
                  </a:lnTo>
                  <a:lnTo>
                    <a:pt x="4378" y="2793"/>
                  </a:lnTo>
                  <a:lnTo>
                    <a:pt x="4367" y="2765"/>
                  </a:lnTo>
                  <a:lnTo>
                    <a:pt x="4378" y="2752"/>
                  </a:lnTo>
                  <a:lnTo>
                    <a:pt x="4390" y="2729"/>
                  </a:lnTo>
                  <a:lnTo>
                    <a:pt x="4413" y="2699"/>
                  </a:lnTo>
                  <a:lnTo>
                    <a:pt x="4443" y="2610"/>
                  </a:lnTo>
                  <a:lnTo>
                    <a:pt x="4419" y="2575"/>
                  </a:lnTo>
                  <a:lnTo>
                    <a:pt x="4419" y="2546"/>
                  </a:lnTo>
                  <a:lnTo>
                    <a:pt x="4425" y="2528"/>
                  </a:lnTo>
                  <a:lnTo>
                    <a:pt x="4425" y="2504"/>
                  </a:lnTo>
                  <a:lnTo>
                    <a:pt x="4437" y="2457"/>
                  </a:lnTo>
                  <a:lnTo>
                    <a:pt x="4461" y="2433"/>
                  </a:lnTo>
                  <a:lnTo>
                    <a:pt x="4472" y="2392"/>
                  </a:lnTo>
                  <a:lnTo>
                    <a:pt x="4490" y="2321"/>
                  </a:lnTo>
                  <a:lnTo>
                    <a:pt x="4490" y="2280"/>
                  </a:lnTo>
                  <a:lnTo>
                    <a:pt x="4472" y="2215"/>
                  </a:lnTo>
                  <a:lnTo>
                    <a:pt x="4449" y="2174"/>
                  </a:lnTo>
                  <a:lnTo>
                    <a:pt x="4437" y="2162"/>
                  </a:lnTo>
                  <a:lnTo>
                    <a:pt x="4437" y="2138"/>
                  </a:lnTo>
                  <a:lnTo>
                    <a:pt x="4431" y="2121"/>
                  </a:lnTo>
                  <a:lnTo>
                    <a:pt x="4413" y="2085"/>
                  </a:lnTo>
                  <a:lnTo>
                    <a:pt x="4390" y="2067"/>
                  </a:lnTo>
                  <a:lnTo>
                    <a:pt x="4378" y="2050"/>
                  </a:lnTo>
                  <a:lnTo>
                    <a:pt x="4396" y="2009"/>
                  </a:lnTo>
                  <a:lnTo>
                    <a:pt x="4367" y="1949"/>
                  </a:lnTo>
                  <a:lnTo>
                    <a:pt x="4319" y="1908"/>
                  </a:lnTo>
                  <a:lnTo>
                    <a:pt x="4301" y="1878"/>
                  </a:lnTo>
                  <a:lnTo>
                    <a:pt x="4296" y="1477"/>
                  </a:lnTo>
                  <a:lnTo>
                    <a:pt x="4289" y="1258"/>
                  </a:lnTo>
                  <a:lnTo>
                    <a:pt x="4243" y="1246"/>
                  </a:lnTo>
                  <a:lnTo>
                    <a:pt x="4195" y="1264"/>
                  </a:lnTo>
                  <a:lnTo>
                    <a:pt x="4183" y="1264"/>
                  </a:lnTo>
                  <a:lnTo>
                    <a:pt x="4136" y="1223"/>
                  </a:lnTo>
                  <a:close/>
                </a:path>
              </a:pathLst>
            </a:custGeom>
            <a:solidFill>
              <a:srgbClr val="9BBB59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1.3%</a:t>
              </a:r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id="{6BFBA558-8934-44EC-9519-0F71CC730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9535" y="2303770"/>
              <a:ext cx="842558" cy="914334"/>
            </a:xfrm>
            <a:custGeom>
              <a:avLst/>
              <a:gdLst/>
              <a:ahLst/>
              <a:cxnLst>
                <a:cxn ang="0">
                  <a:pos x="200" y="1636"/>
                </a:cxn>
                <a:cxn ang="0">
                  <a:pos x="94" y="1507"/>
                </a:cxn>
                <a:cxn ang="0">
                  <a:pos x="165" y="1412"/>
                </a:cxn>
                <a:cxn ang="0">
                  <a:pos x="159" y="1318"/>
                </a:cxn>
                <a:cxn ang="0">
                  <a:pos x="118" y="1116"/>
                </a:cxn>
                <a:cxn ang="0">
                  <a:pos x="112" y="1017"/>
                </a:cxn>
                <a:cxn ang="0">
                  <a:pos x="100" y="774"/>
                </a:cxn>
                <a:cxn ang="0">
                  <a:pos x="42" y="621"/>
                </a:cxn>
                <a:cxn ang="0">
                  <a:pos x="12" y="373"/>
                </a:cxn>
                <a:cxn ang="0">
                  <a:pos x="30" y="278"/>
                </a:cxn>
                <a:cxn ang="0">
                  <a:pos x="0" y="154"/>
                </a:cxn>
                <a:cxn ang="0">
                  <a:pos x="549" y="60"/>
                </a:cxn>
                <a:cxn ang="0">
                  <a:pos x="603" y="0"/>
                </a:cxn>
                <a:cxn ang="0">
                  <a:pos x="661" y="112"/>
                </a:cxn>
                <a:cxn ang="0">
                  <a:pos x="674" y="231"/>
                </a:cxn>
                <a:cxn ang="0">
                  <a:pos x="756" y="266"/>
                </a:cxn>
                <a:cxn ang="0">
                  <a:pos x="821" y="296"/>
                </a:cxn>
                <a:cxn ang="0">
                  <a:pos x="915" y="296"/>
                </a:cxn>
                <a:cxn ang="0">
                  <a:pos x="927" y="332"/>
                </a:cxn>
                <a:cxn ang="0">
                  <a:pos x="1034" y="302"/>
                </a:cxn>
                <a:cxn ang="0">
                  <a:pos x="1222" y="314"/>
                </a:cxn>
                <a:cxn ang="0">
                  <a:pos x="1234" y="337"/>
                </a:cxn>
                <a:cxn ang="0">
                  <a:pos x="1270" y="355"/>
                </a:cxn>
                <a:cxn ang="0">
                  <a:pos x="1293" y="420"/>
                </a:cxn>
                <a:cxn ang="0">
                  <a:pos x="1353" y="396"/>
                </a:cxn>
                <a:cxn ang="0">
                  <a:pos x="1400" y="396"/>
                </a:cxn>
                <a:cxn ang="0">
                  <a:pos x="1483" y="449"/>
                </a:cxn>
                <a:cxn ang="0">
                  <a:pos x="1530" y="497"/>
                </a:cxn>
                <a:cxn ang="0">
                  <a:pos x="1612" y="485"/>
                </a:cxn>
                <a:cxn ang="0">
                  <a:pos x="1737" y="426"/>
                </a:cxn>
                <a:cxn ang="0">
                  <a:pos x="1919" y="456"/>
                </a:cxn>
                <a:cxn ang="0">
                  <a:pos x="1967" y="473"/>
                </a:cxn>
                <a:cxn ang="0">
                  <a:pos x="2038" y="485"/>
                </a:cxn>
                <a:cxn ang="0">
                  <a:pos x="2074" y="520"/>
                </a:cxn>
                <a:cxn ang="0">
                  <a:pos x="1926" y="591"/>
                </a:cxn>
                <a:cxn ang="0">
                  <a:pos x="1849" y="644"/>
                </a:cxn>
                <a:cxn ang="0">
                  <a:pos x="1731" y="710"/>
                </a:cxn>
                <a:cxn ang="0">
                  <a:pos x="1406" y="1029"/>
                </a:cxn>
                <a:cxn ang="0">
                  <a:pos x="1371" y="1075"/>
                </a:cxn>
                <a:cxn ang="0">
                  <a:pos x="1353" y="1318"/>
                </a:cxn>
                <a:cxn ang="0">
                  <a:pos x="1247" y="1400"/>
                </a:cxn>
                <a:cxn ang="0">
                  <a:pos x="1229" y="1442"/>
                </a:cxn>
                <a:cxn ang="0">
                  <a:pos x="1252" y="1531"/>
                </a:cxn>
                <a:cxn ang="0">
                  <a:pos x="1258" y="1625"/>
                </a:cxn>
                <a:cxn ang="0">
                  <a:pos x="1252" y="1732"/>
                </a:cxn>
                <a:cxn ang="0">
                  <a:pos x="1270" y="1861"/>
                </a:cxn>
                <a:cxn ang="0">
                  <a:pos x="1311" y="1902"/>
                </a:cxn>
                <a:cxn ang="0">
                  <a:pos x="1394" y="1927"/>
                </a:cxn>
                <a:cxn ang="0">
                  <a:pos x="1417" y="1955"/>
                </a:cxn>
                <a:cxn ang="0">
                  <a:pos x="1536" y="2056"/>
                </a:cxn>
                <a:cxn ang="0">
                  <a:pos x="1707" y="2180"/>
                </a:cxn>
                <a:cxn ang="0">
                  <a:pos x="1719" y="2257"/>
                </a:cxn>
                <a:cxn ang="0">
                  <a:pos x="200" y="2376"/>
                </a:cxn>
              </a:cxnLst>
              <a:rect l="0" t="0" r="r" b="b"/>
              <a:pathLst>
                <a:path w="2115" h="2376">
                  <a:moveTo>
                    <a:pt x="200" y="2376"/>
                  </a:moveTo>
                  <a:lnTo>
                    <a:pt x="200" y="1636"/>
                  </a:lnTo>
                  <a:lnTo>
                    <a:pt x="100" y="1542"/>
                  </a:lnTo>
                  <a:lnTo>
                    <a:pt x="94" y="1507"/>
                  </a:lnTo>
                  <a:lnTo>
                    <a:pt x="147" y="1453"/>
                  </a:lnTo>
                  <a:lnTo>
                    <a:pt x="165" y="1412"/>
                  </a:lnTo>
                  <a:lnTo>
                    <a:pt x="165" y="1382"/>
                  </a:lnTo>
                  <a:lnTo>
                    <a:pt x="159" y="1318"/>
                  </a:lnTo>
                  <a:lnTo>
                    <a:pt x="171" y="1265"/>
                  </a:lnTo>
                  <a:lnTo>
                    <a:pt x="118" y="1116"/>
                  </a:lnTo>
                  <a:lnTo>
                    <a:pt x="112" y="1088"/>
                  </a:lnTo>
                  <a:lnTo>
                    <a:pt x="112" y="1017"/>
                  </a:lnTo>
                  <a:lnTo>
                    <a:pt x="106" y="976"/>
                  </a:lnTo>
                  <a:lnTo>
                    <a:pt x="100" y="774"/>
                  </a:lnTo>
                  <a:lnTo>
                    <a:pt x="77" y="656"/>
                  </a:lnTo>
                  <a:lnTo>
                    <a:pt x="42" y="621"/>
                  </a:lnTo>
                  <a:lnTo>
                    <a:pt x="17" y="491"/>
                  </a:lnTo>
                  <a:lnTo>
                    <a:pt x="12" y="373"/>
                  </a:lnTo>
                  <a:lnTo>
                    <a:pt x="17" y="307"/>
                  </a:lnTo>
                  <a:lnTo>
                    <a:pt x="30" y="278"/>
                  </a:lnTo>
                  <a:lnTo>
                    <a:pt x="0" y="183"/>
                  </a:lnTo>
                  <a:lnTo>
                    <a:pt x="0" y="154"/>
                  </a:lnTo>
                  <a:lnTo>
                    <a:pt x="549" y="154"/>
                  </a:lnTo>
                  <a:lnTo>
                    <a:pt x="549" y="60"/>
                  </a:lnTo>
                  <a:lnTo>
                    <a:pt x="555" y="0"/>
                  </a:lnTo>
                  <a:lnTo>
                    <a:pt x="603" y="0"/>
                  </a:lnTo>
                  <a:lnTo>
                    <a:pt x="656" y="25"/>
                  </a:lnTo>
                  <a:lnTo>
                    <a:pt x="661" y="112"/>
                  </a:lnTo>
                  <a:lnTo>
                    <a:pt x="679" y="172"/>
                  </a:lnTo>
                  <a:lnTo>
                    <a:pt x="674" y="231"/>
                  </a:lnTo>
                  <a:lnTo>
                    <a:pt x="732" y="272"/>
                  </a:lnTo>
                  <a:lnTo>
                    <a:pt x="756" y="266"/>
                  </a:lnTo>
                  <a:lnTo>
                    <a:pt x="798" y="272"/>
                  </a:lnTo>
                  <a:lnTo>
                    <a:pt x="821" y="296"/>
                  </a:lnTo>
                  <a:lnTo>
                    <a:pt x="862" y="289"/>
                  </a:lnTo>
                  <a:lnTo>
                    <a:pt x="915" y="296"/>
                  </a:lnTo>
                  <a:lnTo>
                    <a:pt x="927" y="319"/>
                  </a:lnTo>
                  <a:lnTo>
                    <a:pt x="927" y="332"/>
                  </a:lnTo>
                  <a:lnTo>
                    <a:pt x="1004" y="325"/>
                  </a:lnTo>
                  <a:lnTo>
                    <a:pt x="1034" y="302"/>
                  </a:lnTo>
                  <a:lnTo>
                    <a:pt x="1146" y="289"/>
                  </a:lnTo>
                  <a:lnTo>
                    <a:pt x="1222" y="314"/>
                  </a:lnTo>
                  <a:lnTo>
                    <a:pt x="1240" y="314"/>
                  </a:lnTo>
                  <a:lnTo>
                    <a:pt x="1234" y="337"/>
                  </a:lnTo>
                  <a:lnTo>
                    <a:pt x="1258" y="355"/>
                  </a:lnTo>
                  <a:lnTo>
                    <a:pt x="1270" y="355"/>
                  </a:lnTo>
                  <a:lnTo>
                    <a:pt x="1282" y="367"/>
                  </a:lnTo>
                  <a:lnTo>
                    <a:pt x="1293" y="420"/>
                  </a:lnTo>
                  <a:lnTo>
                    <a:pt x="1323" y="431"/>
                  </a:lnTo>
                  <a:lnTo>
                    <a:pt x="1353" y="396"/>
                  </a:lnTo>
                  <a:lnTo>
                    <a:pt x="1371" y="385"/>
                  </a:lnTo>
                  <a:lnTo>
                    <a:pt x="1400" y="396"/>
                  </a:lnTo>
                  <a:lnTo>
                    <a:pt x="1424" y="431"/>
                  </a:lnTo>
                  <a:lnTo>
                    <a:pt x="1483" y="449"/>
                  </a:lnTo>
                  <a:lnTo>
                    <a:pt x="1500" y="473"/>
                  </a:lnTo>
                  <a:lnTo>
                    <a:pt x="1530" y="497"/>
                  </a:lnTo>
                  <a:lnTo>
                    <a:pt x="1571" y="497"/>
                  </a:lnTo>
                  <a:lnTo>
                    <a:pt x="1612" y="485"/>
                  </a:lnTo>
                  <a:lnTo>
                    <a:pt x="1719" y="414"/>
                  </a:lnTo>
                  <a:lnTo>
                    <a:pt x="1737" y="426"/>
                  </a:lnTo>
                  <a:lnTo>
                    <a:pt x="1760" y="461"/>
                  </a:lnTo>
                  <a:lnTo>
                    <a:pt x="1919" y="456"/>
                  </a:lnTo>
                  <a:lnTo>
                    <a:pt x="1944" y="461"/>
                  </a:lnTo>
                  <a:lnTo>
                    <a:pt x="1967" y="473"/>
                  </a:lnTo>
                  <a:lnTo>
                    <a:pt x="2008" y="502"/>
                  </a:lnTo>
                  <a:lnTo>
                    <a:pt x="2038" y="485"/>
                  </a:lnTo>
                  <a:lnTo>
                    <a:pt x="2115" y="485"/>
                  </a:lnTo>
                  <a:lnTo>
                    <a:pt x="2074" y="520"/>
                  </a:lnTo>
                  <a:lnTo>
                    <a:pt x="1979" y="573"/>
                  </a:lnTo>
                  <a:lnTo>
                    <a:pt x="1926" y="591"/>
                  </a:lnTo>
                  <a:lnTo>
                    <a:pt x="1891" y="603"/>
                  </a:lnTo>
                  <a:lnTo>
                    <a:pt x="1849" y="644"/>
                  </a:lnTo>
                  <a:lnTo>
                    <a:pt x="1772" y="680"/>
                  </a:lnTo>
                  <a:lnTo>
                    <a:pt x="1731" y="710"/>
                  </a:lnTo>
                  <a:lnTo>
                    <a:pt x="1600" y="857"/>
                  </a:lnTo>
                  <a:lnTo>
                    <a:pt x="1406" y="1029"/>
                  </a:lnTo>
                  <a:lnTo>
                    <a:pt x="1389" y="1058"/>
                  </a:lnTo>
                  <a:lnTo>
                    <a:pt x="1371" y="1075"/>
                  </a:lnTo>
                  <a:lnTo>
                    <a:pt x="1376" y="1294"/>
                  </a:lnTo>
                  <a:lnTo>
                    <a:pt x="1353" y="1318"/>
                  </a:lnTo>
                  <a:lnTo>
                    <a:pt x="1329" y="1329"/>
                  </a:lnTo>
                  <a:lnTo>
                    <a:pt x="1247" y="1400"/>
                  </a:lnTo>
                  <a:lnTo>
                    <a:pt x="1240" y="1436"/>
                  </a:lnTo>
                  <a:lnTo>
                    <a:pt x="1229" y="1442"/>
                  </a:lnTo>
                  <a:lnTo>
                    <a:pt x="1211" y="1507"/>
                  </a:lnTo>
                  <a:lnTo>
                    <a:pt x="1252" y="1531"/>
                  </a:lnTo>
                  <a:lnTo>
                    <a:pt x="1282" y="1577"/>
                  </a:lnTo>
                  <a:lnTo>
                    <a:pt x="1258" y="1625"/>
                  </a:lnTo>
                  <a:lnTo>
                    <a:pt x="1264" y="1661"/>
                  </a:lnTo>
                  <a:lnTo>
                    <a:pt x="1252" y="1732"/>
                  </a:lnTo>
                  <a:lnTo>
                    <a:pt x="1252" y="1838"/>
                  </a:lnTo>
                  <a:lnTo>
                    <a:pt x="1270" y="1861"/>
                  </a:lnTo>
                  <a:lnTo>
                    <a:pt x="1300" y="1884"/>
                  </a:lnTo>
                  <a:lnTo>
                    <a:pt x="1311" y="1902"/>
                  </a:lnTo>
                  <a:lnTo>
                    <a:pt x="1382" y="1914"/>
                  </a:lnTo>
                  <a:lnTo>
                    <a:pt x="1394" y="1927"/>
                  </a:lnTo>
                  <a:lnTo>
                    <a:pt x="1400" y="1944"/>
                  </a:lnTo>
                  <a:lnTo>
                    <a:pt x="1417" y="1955"/>
                  </a:lnTo>
                  <a:lnTo>
                    <a:pt x="1506" y="1998"/>
                  </a:lnTo>
                  <a:lnTo>
                    <a:pt x="1536" y="2056"/>
                  </a:lnTo>
                  <a:lnTo>
                    <a:pt x="1618" y="2115"/>
                  </a:lnTo>
                  <a:lnTo>
                    <a:pt x="1707" y="2180"/>
                  </a:lnTo>
                  <a:lnTo>
                    <a:pt x="1719" y="2204"/>
                  </a:lnTo>
                  <a:lnTo>
                    <a:pt x="1719" y="2257"/>
                  </a:lnTo>
                  <a:lnTo>
                    <a:pt x="1724" y="2328"/>
                  </a:lnTo>
                  <a:lnTo>
                    <a:pt x="200" y="2376"/>
                  </a:lnTo>
                </a:path>
              </a:pathLst>
            </a:custGeom>
            <a:solidFill>
              <a:sysClr val="window" lastClr="FFFFFF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0.6%</a:t>
              </a:r>
            </a:p>
          </p:txBody>
        </p:sp>
        <p:sp>
          <p:nvSpPr>
            <p:cNvPr id="24" name="Freeform 39">
              <a:extLst>
                <a:ext uri="{FF2B5EF4-FFF2-40B4-BE49-F238E27FC236}">
                  <a16:creationId xmlns:a16="http://schemas.microsoft.com/office/drawing/2014/main" id="{86A859AA-891C-490D-BF47-520976450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125" y="3199537"/>
              <a:ext cx="767931" cy="488496"/>
            </a:xfrm>
            <a:custGeom>
              <a:avLst/>
              <a:gdLst/>
              <a:ahLst/>
              <a:cxnLst>
                <a:cxn ang="0">
                  <a:pos x="1565" y="0"/>
                </a:cxn>
                <a:cxn ang="0">
                  <a:pos x="1619" y="83"/>
                </a:cxn>
                <a:cxn ang="0">
                  <a:pos x="1590" y="142"/>
                </a:cxn>
                <a:cxn ang="0">
                  <a:pos x="1636" y="307"/>
                </a:cxn>
                <a:cxn ang="0">
                  <a:pos x="1755" y="366"/>
                </a:cxn>
                <a:cxn ang="0">
                  <a:pos x="1778" y="425"/>
                </a:cxn>
                <a:cxn ang="0">
                  <a:pos x="1849" y="502"/>
                </a:cxn>
                <a:cxn ang="0">
                  <a:pos x="1926" y="608"/>
                </a:cxn>
                <a:cxn ang="0">
                  <a:pos x="1902" y="685"/>
                </a:cxn>
                <a:cxn ang="0">
                  <a:pos x="1885" y="738"/>
                </a:cxn>
                <a:cxn ang="0">
                  <a:pos x="1778" y="816"/>
                </a:cxn>
                <a:cxn ang="0">
                  <a:pos x="1702" y="833"/>
                </a:cxn>
                <a:cxn ang="0">
                  <a:pos x="1654" y="892"/>
                </a:cxn>
                <a:cxn ang="0">
                  <a:pos x="1696" y="963"/>
                </a:cxn>
                <a:cxn ang="0">
                  <a:pos x="1696" y="1052"/>
                </a:cxn>
                <a:cxn ang="0">
                  <a:pos x="1601" y="1181"/>
                </a:cxn>
                <a:cxn ang="0">
                  <a:pos x="1590" y="1247"/>
                </a:cxn>
                <a:cxn ang="0">
                  <a:pos x="1477" y="1187"/>
                </a:cxn>
                <a:cxn ang="0">
                  <a:pos x="243" y="1205"/>
                </a:cxn>
                <a:cxn ang="0">
                  <a:pos x="243" y="1128"/>
                </a:cxn>
                <a:cxn ang="0">
                  <a:pos x="207" y="1063"/>
                </a:cxn>
                <a:cxn ang="0">
                  <a:pos x="219" y="1004"/>
                </a:cxn>
                <a:cxn ang="0">
                  <a:pos x="190" y="915"/>
                </a:cxn>
                <a:cxn ang="0">
                  <a:pos x="190" y="851"/>
                </a:cxn>
                <a:cxn ang="0">
                  <a:pos x="130" y="786"/>
                </a:cxn>
                <a:cxn ang="0">
                  <a:pos x="112" y="720"/>
                </a:cxn>
                <a:cxn ang="0">
                  <a:pos x="59" y="626"/>
                </a:cxn>
                <a:cxn ang="0">
                  <a:pos x="77" y="543"/>
                </a:cxn>
                <a:cxn ang="0">
                  <a:pos x="30" y="472"/>
                </a:cxn>
                <a:cxn ang="0">
                  <a:pos x="23" y="425"/>
                </a:cxn>
                <a:cxn ang="0">
                  <a:pos x="23" y="278"/>
                </a:cxn>
                <a:cxn ang="0">
                  <a:pos x="41" y="218"/>
                </a:cxn>
                <a:cxn ang="0">
                  <a:pos x="12" y="142"/>
                </a:cxn>
                <a:cxn ang="0">
                  <a:pos x="12" y="76"/>
                </a:cxn>
                <a:cxn ang="0">
                  <a:pos x="23" y="48"/>
                </a:cxn>
              </a:cxnLst>
              <a:rect l="0" t="0" r="r" b="b"/>
              <a:pathLst>
                <a:path w="1926" h="1276">
                  <a:moveTo>
                    <a:pt x="41" y="48"/>
                  </a:moveTo>
                  <a:lnTo>
                    <a:pt x="1565" y="0"/>
                  </a:lnTo>
                  <a:lnTo>
                    <a:pt x="1583" y="48"/>
                  </a:lnTo>
                  <a:lnTo>
                    <a:pt x="1619" y="83"/>
                  </a:lnTo>
                  <a:lnTo>
                    <a:pt x="1613" y="106"/>
                  </a:lnTo>
                  <a:lnTo>
                    <a:pt x="1590" y="142"/>
                  </a:lnTo>
                  <a:lnTo>
                    <a:pt x="1608" y="195"/>
                  </a:lnTo>
                  <a:lnTo>
                    <a:pt x="1636" y="307"/>
                  </a:lnTo>
                  <a:lnTo>
                    <a:pt x="1725" y="342"/>
                  </a:lnTo>
                  <a:lnTo>
                    <a:pt x="1755" y="366"/>
                  </a:lnTo>
                  <a:lnTo>
                    <a:pt x="1767" y="401"/>
                  </a:lnTo>
                  <a:lnTo>
                    <a:pt x="1778" y="425"/>
                  </a:lnTo>
                  <a:lnTo>
                    <a:pt x="1844" y="466"/>
                  </a:lnTo>
                  <a:lnTo>
                    <a:pt x="1849" y="502"/>
                  </a:lnTo>
                  <a:lnTo>
                    <a:pt x="1902" y="537"/>
                  </a:lnTo>
                  <a:lnTo>
                    <a:pt x="1926" y="608"/>
                  </a:lnTo>
                  <a:lnTo>
                    <a:pt x="1926" y="644"/>
                  </a:lnTo>
                  <a:lnTo>
                    <a:pt x="1902" y="685"/>
                  </a:lnTo>
                  <a:lnTo>
                    <a:pt x="1885" y="703"/>
                  </a:lnTo>
                  <a:lnTo>
                    <a:pt x="1885" y="738"/>
                  </a:lnTo>
                  <a:lnTo>
                    <a:pt x="1831" y="798"/>
                  </a:lnTo>
                  <a:lnTo>
                    <a:pt x="1778" y="816"/>
                  </a:lnTo>
                  <a:lnTo>
                    <a:pt x="1767" y="833"/>
                  </a:lnTo>
                  <a:lnTo>
                    <a:pt x="1702" y="833"/>
                  </a:lnTo>
                  <a:lnTo>
                    <a:pt x="1672" y="851"/>
                  </a:lnTo>
                  <a:lnTo>
                    <a:pt x="1654" y="892"/>
                  </a:lnTo>
                  <a:lnTo>
                    <a:pt x="1661" y="928"/>
                  </a:lnTo>
                  <a:lnTo>
                    <a:pt x="1696" y="963"/>
                  </a:lnTo>
                  <a:lnTo>
                    <a:pt x="1707" y="992"/>
                  </a:lnTo>
                  <a:lnTo>
                    <a:pt x="1696" y="1052"/>
                  </a:lnTo>
                  <a:lnTo>
                    <a:pt x="1649" y="1152"/>
                  </a:lnTo>
                  <a:lnTo>
                    <a:pt x="1601" y="1181"/>
                  </a:lnTo>
                  <a:lnTo>
                    <a:pt x="1590" y="1211"/>
                  </a:lnTo>
                  <a:lnTo>
                    <a:pt x="1590" y="1247"/>
                  </a:lnTo>
                  <a:lnTo>
                    <a:pt x="1572" y="1276"/>
                  </a:lnTo>
                  <a:lnTo>
                    <a:pt x="1477" y="1187"/>
                  </a:lnTo>
                  <a:lnTo>
                    <a:pt x="254" y="1222"/>
                  </a:lnTo>
                  <a:lnTo>
                    <a:pt x="243" y="1205"/>
                  </a:lnTo>
                  <a:lnTo>
                    <a:pt x="231" y="1164"/>
                  </a:lnTo>
                  <a:lnTo>
                    <a:pt x="243" y="1128"/>
                  </a:lnTo>
                  <a:lnTo>
                    <a:pt x="219" y="1098"/>
                  </a:lnTo>
                  <a:lnTo>
                    <a:pt x="207" y="1063"/>
                  </a:lnTo>
                  <a:lnTo>
                    <a:pt x="231" y="1034"/>
                  </a:lnTo>
                  <a:lnTo>
                    <a:pt x="219" y="1004"/>
                  </a:lnTo>
                  <a:lnTo>
                    <a:pt x="178" y="981"/>
                  </a:lnTo>
                  <a:lnTo>
                    <a:pt x="190" y="915"/>
                  </a:lnTo>
                  <a:lnTo>
                    <a:pt x="195" y="885"/>
                  </a:lnTo>
                  <a:lnTo>
                    <a:pt x="190" y="851"/>
                  </a:lnTo>
                  <a:lnTo>
                    <a:pt x="142" y="821"/>
                  </a:lnTo>
                  <a:lnTo>
                    <a:pt x="130" y="786"/>
                  </a:lnTo>
                  <a:lnTo>
                    <a:pt x="142" y="756"/>
                  </a:lnTo>
                  <a:lnTo>
                    <a:pt x="112" y="720"/>
                  </a:lnTo>
                  <a:lnTo>
                    <a:pt x="89" y="656"/>
                  </a:lnTo>
                  <a:lnTo>
                    <a:pt x="59" y="626"/>
                  </a:lnTo>
                  <a:lnTo>
                    <a:pt x="77" y="573"/>
                  </a:lnTo>
                  <a:lnTo>
                    <a:pt x="77" y="543"/>
                  </a:lnTo>
                  <a:lnTo>
                    <a:pt x="36" y="520"/>
                  </a:lnTo>
                  <a:lnTo>
                    <a:pt x="30" y="472"/>
                  </a:lnTo>
                  <a:lnTo>
                    <a:pt x="36" y="461"/>
                  </a:lnTo>
                  <a:lnTo>
                    <a:pt x="23" y="425"/>
                  </a:lnTo>
                  <a:lnTo>
                    <a:pt x="0" y="348"/>
                  </a:lnTo>
                  <a:lnTo>
                    <a:pt x="23" y="278"/>
                  </a:lnTo>
                  <a:lnTo>
                    <a:pt x="18" y="243"/>
                  </a:lnTo>
                  <a:lnTo>
                    <a:pt x="41" y="218"/>
                  </a:lnTo>
                  <a:lnTo>
                    <a:pt x="30" y="159"/>
                  </a:lnTo>
                  <a:lnTo>
                    <a:pt x="12" y="142"/>
                  </a:lnTo>
                  <a:lnTo>
                    <a:pt x="23" y="101"/>
                  </a:lnTo>
                  <a:lnTo>
                    <a:pt x="12" y="76"/>
                  </a:lnTo>
                  <a:lnTo>
                    <a:pt x="0" y="53"/>
                  </a:lnTo>
                  <a:lnTo>
                    <a:pt x="23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0.2%</a:t>
              </a:r>
            </a:p>
          </p:txBody>
        </p:sp>
        <p:sp>
          <p:nvSpPr>
            <p:cNvPr id="25" name="Freeform 41">
              <a:extLst>
                <a:ext uri="{FF2B5EF4-FFF2-40B4-BE49-F238E27FC236}">
                  <a16:creationId xmlns:a16="http://schemas.microsoft.com/office/drawing/2014/main" id="{91A4C7C9-B680-4778-AE6A-B623B0E84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640" y="3654383"/>
              <a:ext cx="855798" cy="717079"/>
            </a:xfrm>
            <a:custGeom>
              <a:avLst/>
              <a:gdLst/>
              <a:ahLst/>
              <a:cxnLst>
                <a:cxn ang="0">
                  <a:pos x="1808" y="1648"/>
                </a:cxn>
                <a:cxn ang="0">
                  <a:pos x="1831" y="1684"/>
                </a:cxn>
                <a:cxn ang="0">
                  <a:pos x="1838" y="1749"/>
                </a:cxn>
                <a:cxn ang="0">
                  <a:pos x="1755" y="1831"/>
                </a:cxn>
                <a:cxn ang="0">
                  <a:pos x="1968" y="1843"/>
                </a:cxn>
                <a:cxn ang="0">
                  <a:pos x="1980" y="1760"/>
                </a:cxn>
                <a:cxn ang="0">
                  <a:pos x="2021" y="1637"/>
                </a:cxn>
                <a:cxn ang="0">
                  <a:pos x="2080" y="1589"/>
                </a:cxn>
                <a:cxn ang="0">
                  <a:pos x="2115" y="1584"/>
                </a:cxn>
                <a:cxn ang="0">
                  <a:pos x="2139" y="1442"/>
                </a:cxn>
                <a:cxn ang="0">
                  <a:pos x="2110" y="1430"/>
                </a:cxn>
                <a:cxn ang="0">
                  <a:pos x="2097" y="1407"/>
                </a:cxn>
                <a:cxn ang="0">
                  <a:pos x="2074" y="1430"/>
                </a:cxn>
                <a:cxn ang="0">
                  <a:pos x="1991" y="1323"/>
                </a:cxn>
                <a:cxn ang="0">
                  <a:pos x="2021" y="1282"/>
                </a:cxn>
                <a:cxn ang="0">
                  <a:pos x="1991" y="1229"/>
                </a:cxn>
                <a:cxn ang="0">
                  <a:pos x="1884" y="1082"/>
                </a:cxn>
                <a:cxn ang="0">
                  <a:pos x="1749" y="1011"/>
                </a:cxn>
                <a:cxn ang="0">
                  <a:pos x="1678" y="910"/>
                </a:cxn>
                <a:cxn ang="0">
                  <a:pos x="1749" y="816"/>
                </a:cxn>
                <a:cxn ang="0">
                  <a:pos x="1755" y="709"/>
                </a:cxn>
                <a:cxn ang="0">
                  <a:pos x="1666" y="644"/>
                </a:cxn>
                <a:cxn ang="0">
                  <a:pos x="1613" y="692"/>
                </a:cxn>
                <a:cxn ang="0">
                  <a:pos x="1542" y="526"/>
                </a:cxn>
                <a:cxn ang="0">
                  <a:pos x="1430" y="431"/>
                </a:cxn>
                <a:cxn ang="0">
                  <a:pos x="1329" y="296"/>
                </a:cxn>
                <a:cxn ang="0">
                  <a:pos x="1300" y="149"/>
                </a:cxn>
                <a:cxn ang="0">
                  <a:pos x="1318" y="89"/>
                </a:cxn>
                <a:cxn ang="0">
                  <a:pos x="0" y="35"/>
                </a:cxn>
                <a:cxn ang="0">
                  <a:pos x="53" y="106"/>
                </a:cxn>
                <a:cxn ang="0">
                  <a:pos x="106" y="213"/>
                </a:cxn>
                <a:cxn ang="0">
                  <a:pos x="119" y="272"/>
                </a:cxn>
                <a:cxn ang="0">
                  <a:pos x="254" y="385"/>
                </a:cxn>
                <a:cxn ang="0">
                  <a:pos x="207" y="479"/>
                </a:cxn>
                <a:cxn ang="0">
                  <a:pos x="261" y="520"/>
                </a:cxn>
                <a:cxn ang="0">
                  <a:pos x="314" y="615"/>
                </a:cxn>
                <a:cxn ang="0">
                  <a:pos x="355" y="633"/>
                </a:cxn>
                <a:cxn ang="0">
                  <a:pos x="367" y="1708"/>
                </a:cxn>
              </a:cxnLst>
              <a:rect l="0" t="0" r="r" b="b"/>
              <a:pathLst>
                <a:path w="2151" h="1861">
                  <a:moveTo>
                    <a:pt x="367" y="1708"/>
                  </a:moveTo>
                  <a:lnTo>
                    <a:pt x="1808" y="1648"/>
                  </a:lnTo>
                  <a:lnTo>
                    <a:pt x="1802" y="1666"/>
                  </a:lnTo>
                  <a:lnTo>
                    <a:pt x="1831" y="1684"/>
                  </a:lnTo>
                  <a:lnTo>
                    <a:pt x="1843" y="1719"/>
                  </a:lnTo>
                  <a:lnTo>
                    <a:pt x="1838" y="1749"/>
                  </a:lnTo>
                  <a:lnTo>
                    <a:pt x="1796" y="1785"/>
                  </a:lnTo>
                  <a:lnTo>
                    <a:pt x="1755" y="1831"/>
                  </a:lnTo>
                  <a:lnTo>
                    <a:pt x="1749" y="1861"/>
                  </a:lnTo>
                  <a:lnTo>
                    <a:pt x="1968" y="1843"/>
                  </a:lnTo>
                  <a:lnTo>
                    <a:pt x="1985" y="1785"/>
                  </a:lnTo>
                  <a:lnTo>
                    <a:pt x="1980" y="1760"/>
                  </a:lnTo>
                  <a:lnTo>
                    <a:pt x="1998" y="1696"/>
                  </a:lnTo>
                  <a:lnTo>
                    <a:pt x="2021" y="1637"/>
                  </a:lnTo>
                  <a:lnTo>
                    <a:pt x="2039" y="1602"/>
                  </a:lnTo>
                  <a:lnTo>
                    <a:pt x="2080" y="1589"/>
                  </a:lnTo>
                  <a:lnTo>
                    <a:pt x="2097" y="1595"/>
                  </a:lnTo>
                  <a:lnTo>
                    <a:pt x="2115" y="1584"/>
                  </a:lnTo>
                  <a:lnTo>
                    <a:pt x="2151" y="1483"/>
                  </a:lnTo>
                  <a:lnTo>
                    <a:pt x="2139" y="1442"/>
                  </a:lnTo>
                  <a:lnTo>
                    <a:pt x="2122" y="1430"/>
                  </a:lnTo>
                  <a:lnTo>
                    <a:pt x="2110" y="1430"/>
                  </a:lnTo>
                  <a:lnTo>
                    <a:pt x="2104" y="1418"/>
                  </a:lnTo>
                  <a:lnTo>
                    <a:pt x="2097" y="1407"/>
                  </a:lnTo>
                  <a:lnTo>
                    <a:pt x="2074" y="1407"/>
                  </a:lnTo>
                  <a:lnTo>
                    <a:pt x="2074" y="1430"/>
                  </a:lnTo>
                  <a:lnTo>
                    <a:pt x="2062" y="1430"/>
                  </a:lnTo>
                  <a:lnTo>
                    <a:pt x="1991" y="1323"/>
                  </a:lnTo>
                  <a:lnTo>
                    <a:pt x="1998" y="1306"/>
                  </a:lnTo>
                  <a:lnTo>
                    <a:pt x="2021" y="1282"/>
                  </a:lnTo>
                  <a:lnTo>
                    <a:pt x="2021" y="1265"/>
                  </a:lnTo>
                  <a:lnTo>
                    <a:pt x="1991" y="1229"/>
                  </a:lnTo>
                  <a:lnTo>
                    <a:pt x="1973" y="1158"/>
                  </a:lnTo>
                  <a:lnTo>
                    <a:pt x="1884" y="1082"/>
                  </a:lnTo>
                  <a:lnTo>
                    <a:pt x="1838" y="1064"/>
                  </a:lnTo>
                  <a:lnTo>
                    <a:pt x="1749" y="1011"/>
                  </a:lnTo>
                  <a:lnTo>
                    <a:pt x="1702" y="958"/>
                  </a:lnTo>
                  <a:lnTo>
                    <a:pt x="1678" y="910"/>
                  </a:lnTo>
                  <a:lnTo>
                    <a:pt x="1689" y="887"/>
                  </a:lnTo>
                  <a:lnTo>
                    <a:pt x="1749" y="816"/>
                  </a:lnTo>
                  <a:lnTo>
                    <a:pt x="1737" y="763"/>
                  </a:lnTo>
                  <a:lnTo>
                    <a:pt x="1755" y="709"/>
                  </a:lnTo>
                  <a:lnTo>
                    <a:pt x="1743" y="686"/>
                  </a:lnTo>
                  <a:lnTo>
                    <a:pt x="1666" y="644"/>
                  </a:lnTo>
                  <a:lnTo>
                    <a:pt x="1643" y="662"/>
                  </a:lnTo>
                  <a:lnTo>
                    <a:pt x="1613" y="692"/>
                  </a:lnTo>
                  <a:lnTo>
                    <a:pt x="1595" y="674"/>
                  </a:lnTo>
                  <a:lnTo>
                    <a:pt x="1542" y="526"/>
                  </a:lnTo>
                  <a:lnTo>
                    <a:pt x="1519" y="502"/>
                  </a:lnTo>
                  <a:lnTo>
                    <a:pt x="1430" y="431"/>
                  </a:lnTo>
                  <a:lnTo>
                    <a:pt x="1336" y="325"/>
                  </a:lnTo>
                  <a:lnTo>
                    <a:pt x="1329" y="296"/>
                  </a:lnTo>
                  <a:lnTo>
                    <a:pt x="1306" y="225"/>
                  </a:lnTo>
                  <a:lnTo>
                    <a:pt x="1300" y="149"/>
                  </a:lnTo>
                  <a:lnTo>
                    <a:pt x="1318" y="113"/>
                  </a:lnTo>
                  <a:lnTo>
                    <a:pt x="1318" y="89"/>
                  </a:lnTo>
                  <a:lnTo>
                    <a:pt x="1223" y="0"/>
                  </a:lnTo>
                  <a:lnTo>
                    <a:pt x="0" y="35"/>
                  </a:lnTo>
                  <a:lnTo>
                    <a:pt x="18" y="71"/>
                  </a:lnTo>
                  <a:lnTo>
                    <a:pt x="53" y="106"/>
                  </a:lnTo>
                  <a:lnTo>
                    <a:pt x="60" y="160"/>
                  </a:lnTo>
                  <a:lnTo>
                    <a:pt x="106" y="213"/>
                  </a:lnTo>
                  <a:lnTo>
                    <a:pt x="124" y="225"/>
                  </a:lnTo>
                  <a:lnTo>
                    <a:pt x="119" y="272"/>
                  </a:lnTo>
                  <a:lnTo>
                    <a:pt x="119" y="278"/>
                  </a:lnTo>
                  <a:lnTo>
                    <a:pt x="254" y="385"/>
                  </a:lnTo>
                  <a:lnTo>
                    <a:pt x="213" y="431"/>
                  </a:lnTo>
                  <a:lnTo>
                    <a:pt x="207" y="479"/>
                  </a:lnTo>
                  <a:lnTo>
                    <a:pt x="225" y="509"/>
                  </a:lnTo>
                  <a:lnTo>
                    <a:pt x="261" y="520"/>
                  </a:lnTo>
                  <a:lnTo>
                    <a:pt x="278" y="591"/>
                  </a:lnTo>
                  <a:lnTo>
                    <a:pt x="314" y="615"/>
                  </a:lnTo>
                  <a:lnTo>
                    <a:pt x="343" y="621"/>
                  </a:lnTo>
                  <a:lnTo>
                    <a:pt x="355" y="633"/>
                  </a:lnTo>
                  <a:lnTo>
                    <a:pt x="367" y="1506"/>
                  </a:lnTo>
                  <a:lnTo>
                    <a:pt x="367" y="1708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0.3%</a:t>
              </a:r>
            </a:p>
          </p:txBody>
        </p:sp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1A209E9F-082B-4BC7-9914-68F8DA2EC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333" y="4840232"/>
              <a:ext cx="725803" cy="609169"/>
            </a:xfrm>
            <a:custGeom>
              <a:avLst/>
              <a:gdLst/>
              <a:ahLst/>
              <a:cxnLst>
                <a:cxn ang="0">
                  <a:pos x="969" y="35"/>
                </a:cxn>
                <a:cxn ang="0">
                  <a:pos x="1040" y="236"/>
                </a:cxn>
                <a:cxn ang="0">
                  <a:pos x="1022" y="319"/>
                </a:cxn>
                <a:cxn ang="0">
                  <a:pos x="926" y="514"/>
                </a:cxn>
                <a:cxn ang="0">
                  <a:pos x="1500" y="785"/>
                </a:cxn>
                <a:cxn ang="0">
                  <a:pos x="1500" y="957"/>
                </a:cxn>
                <a:cxn ang="0">
                  <a:pos x="1489" y="1081"/>
                </a:cxn>
                <a:cxn ang="0">
                  <a:pos x="1364" y="1051"/>
                </a:cxn>
                <a:cxn ang="0">
                  <a:pos x="1322" y="1163"/>
                </a:cxn>
                <a:cxn ang="0">
                  <a:pos x="1464" y="1146"/>
                </a:cxn>
                <a:cxn ang="0">
                  <a:pos x="1553" y="1128"/>
                </a:cxn>
                <a:cxn ang="0">
                  <a:pos x="1517" y="1181"/>
                </a:cxn>
                <a:cxn ang="0">
                  <a:pos x="1571" y="1222"/>
                </a:cxn>
                <a:cxn ang="0">
                  <a:pos x="1682" y="1135"/>
                </a:cxn>
                <a:cxn ang="0">
                  <a:pos x="1742" y="1140"/>
                </a:cxn>
                <a:cxn ang="0">
                  <a:pos x="1736" y="1211"/>
                </a:cxn>
                <a:cxn ang="0">
                  <a:pos x="1600" y="1335"/>
                </a:cxn>
                <a:cxn ang="0">
                  <a:pos x="1682" y="1442"/>
                </a:cxn>
                <a:cxn ang="0">
                  <a:pos x="1807" y="1536"/>
                </a:cxn>
                <a:cxn ang="0">
                  <a:pos x="1682" y="1506"/>
                </a:cxn>
                <a:cxn ang="0">
                  <a:pos x="1512" y="1412"/>
                </a:cxn>
                <a:cxn ang="0">
                  <a:pos x="1446" y="1483"/>
                </a:cxn>
                <a:cxn ang="0">
                  <a:pos x="1405" y="1548"/>
                </a:cxn>
                <a:cxn ang="0">
                  <a:pos x="1340" y="1500"/>
                </a:cxn>
                <a:cxn ang="0">
                  <a:pos x="1276" y="1500"/>
                </a:cxn>
                <a:cxn ang="0">
                  <a:pos x="1152" y="1536"/>
                </a:cxn>
                <a:cxn ang="0">
                  <a:pos x="962" y="1412"/>
                </a:cxn>
                <a:cxn ang="0">
                  <a:pos x="885" y="1359"/>
                </a:cxn>
                <a:cxn ang="0">
                  <a:pos x="880" y="1329"/>
                </a:cxn>
                <a:cxn ang="0">
                  <a:pos x="809" y="1318"/>
                </a:cxn>
                <a:cxn ang="0">
                  <a:pos x="767" y="1288"/>
                </a:cxn>
                <a:cxn ang="0">
                  <a:pos x="726" y="1394"/>
                </a:cxn>
                <a:cxn ang="0">
                  <a:pos x="336" y="1329"/>
                </a:cxn>
                <a:cxn ang="0">
                  <a:pos x="71" y="1318"/>
                </a:cxn>
                <a:cxn ang="0">
                  <a:pos x="117" y="1252"/>
                </a:cxn>
                <a:cxn ang="0">
                  <a:pos x="123" y="1099"/>
                </a:cxn>
                <a:cxn ang="0">
                  <a:pos x="141" y="1010"/>
                </a:cxn>
                <a:cxn ang="0">
                  <a:pos x="194" y="874"/>
                </a:cxn>
                <a:cxn ang="0">
                  <a:pos x="153" y="727"/>
                </a:cxn>
                <a:cxn ang="0">
                  <a:pos x="135" y="674"/>
                </a:cxn>
                <a:cxn ang="0">
                  <a:pos x="82" y="603"/>
                </a:cxn>
                <a:cxn ang="0">
                  <a:pos x="23" y="461"/>
                </a:cxn>
              </a:cxnLst>
              <a:rect l="0" t="0" r="r" b="b"/>
              <a:pathLst>
                <a:path w="1819" h="1584">
                  <a:moveTo>
                    <a:pt x="0" y="30"/>
                  </a:moveTo>
                  <a:lnTo>
                    <a:pt x="974" y="0"/>
                  </a:lnTo>
                  <a:lnTo>
                    <a:pt x="969" y="35"/>
                  </a:lnTo>
                  <a:lnTo>
                    <a:pt x="1015" y="113"/>
                  </a:lnTo>
                  <a:lnTo>
                    <a:pt x="1022" y="189"/>
                  </a:lnTo>
                  <a:lnTo>
                    <a:pt x="1040" y="236"/>
                  </a:lnTo>
                  <a:lnTo>
                    <a:pt x="1063" y="253"/>
                  </a:lnTo>
                  <a:lnTo>
                    <a:pt x="1068" y="289"/>
                  </a:lnTo>
                  <a:lnTo>
                    <a:pt x="1022" y="319"/>
                  </a:lnTo>
                  <a:lnTo>
                    <a:pt x="1010" y="331"/>
                  </a:lnTo>
                  <a:lnTo>
                    <a:pt x="986" y="420"/>
                  </a:lnTo>
                  <a:lnTo>
                    <a:pt x="926" y="514"/>
                  </a:lnTo>
                  <a:lnTo>
                    <a:pt x="868" y="686"/>
                  </a:lnTo>
                  <a:lnTo>
                    <a:pt x="868" y="809"/>
                  </a:lnTo>
                  <a:lnTo>
                    <a:pt x="1500" y="785"/>
                  </a:lnTo>
                  <a:lnTo>
                    <a:pt x="1512" y="803"/>
                  </a:lnTo>
                  <a:lnTo>
                    <a:pt x="1494" y="862"/>
                  </a:lnTo>
                  <a:lnTo>
                    <a:pt x="1500" y="957"/>
                  </a:lnTo>
                  <a:lnTo>
                    <a:pt x="1565" y="1022"/>
                  </a:lnTo>
                  <a:lnTo>
                    <a:pt x="1583" y="1099"/>
                  </a:lnTo>
                  <a:lnTo>
                    <a:pt x="1489" y="1081"/>
                  </a:lnTo>
                  <a:lnTo>
                    <a:pt x="1405" y="1046"/>
                  </a:lnTo>
                  <a:lnTo>
                    <a:pt x="1388" y="1034"/>
                  </a:lnTo>
                  <a:lnTo>
                    <a:pt x="1364" y="1051"/>
                  </a:lnTo>
                  <a:lnTo>
                    <a:pt x="1304" y="1105"/>
                  </a:lnTo>
                  <a:lnTo>
                    <a:pt x="1299" y="1135"/>
                  </a:lnTo>
                  <a:lnTo>
                    <a:pt x="1322" y="1163"/>
                  </a:lnTo>
                  <a:lnTo>
                    <a:pt x="1358" y="1176"/>
                  </a:lnTo>
                  <a:lnTo>
                    <a:pt x="1423" y="1170"/>
                  </a:lnTo>
                  <a:lnTo>
                    <a:pt x="1464" y="1146"/>
                  </a:lnTo>
                  <a:lnTo>
                    <a:pt x="1489" y="1128"/>
                  </a:lnTo>
                  <a:lnTo>
                    <a:pt x="1530" y="1128"/>
                  </a:lnTo>
                  <a:lnTo>
                    <a:pt x="1553" y="1128"/>
                  </a:lnTo>
                  <a:lnTo>
                    <a:pt x="1553" y="1140"/>
                  </a:lnTo>
                  <a:lnTo>
                    <a:pt x="1542" y="1158"/>
                  </a:lnTo>
                  <a:lnTo>
                    <a:pt x="1517" y="1181"/>
                  </a:lnTo>
                  <a:lnTo>
                    <a:pt x="1524" y="1206"/>
                  </a:lnTo>
                  <a:lnTo>
                    <a:pt x="1547" y="1217"/>
                  </a:lnTo>
                  <a:lnTo>
                    <a:pt x="1571" y="1222"/>
                  </a:lnTo>
                  <a:lnTo>
                    <a:pt x="1588" y="1211"/>
                  </a:lnTo>
                  <a:lnTo>
                    <a:pt x="1612" y="1158"/>
                  </a:lnTo>
                  <a:lnTo>
                    <a:pt x="1682" y="1135"/>
                  </a:lnTo>
                  <a:lnTo>
                    <a:pt x="1707" y="1117"/>
                  </a:lnTo>
                  <a:lnTo>
                    <a:pt x="1725" y="1117"/>
                  </a:lnTo>
                  <a:lnTo>
                    <a:pt x="1742" y="1140"/>
                  </a:lnTo>
                  <a:lnTo>
                    <a:pt x="1730" y="1170"/>
                  </a:lnTo>
                  <a:lnTo>
                    <a:pt x="1742" y="1181"/>
                  </a:lnTo>
                  <a:lnTo>
                    <a:pt x="1736" y="1211"/>
                  </a:lnTo>
                  <a:lnTo>
                    <a:pt x="1700" y="1229"/>
                  </a:lnTo>
                  <a:lnTo>
                    <a:pt x="1654" y="1300"/>
                  </a:lnTo>
                  <a:lnTo>
                    <a:pt x="1600" y="1335"/>
                  </a:lnTo>
                  <a:lnTo>
                    <a:pt x="1600" y="1371"/>
                  </a:lnTo>
                  <a:lnTo>
                    <a:pt x="1612" y="1400"/>
                  </a:lnTo>
                  <a:lnTo>
                    <a:pt x="1682" y="1442"/>
                  </a:lnTo>
                  <a:lnTo>
                    <a:pt x="1801" y="1488"/>
                  </a:lnTo>
                  <a:lnTo>
                    <a:pt x="1819" y="1513"/>
                  </a:lnTo>
                  <a:lnTo>
                    <a:pt x="1807" y="1536"/>
                  </a:lnTo>
                  <a:lnTo>
                    <a:pt x="1783" y="1548"/>
                  </a:lnTo>
                  <a:lnTo>
                    <a:pt x="1695" y="1584"/>
                  </a:lnTo>
                  <a:lnTo>
                    <a:pt x="1682" y="1506"/>
                  </a:lnTo>
                  <a:lnTo>
                    <a:pt x="1629" y="1488"/>
                  </a:lnTo>
                  <a:lnTo>
                    <a:pt x="1524" y="1447"/>
                  </a:lnTo>
                  <a:lnTo>
                    <a:pt x="1512" y="1412"/>
                  </a:lnTo>
                  <a:lnTo>
                    <a:pt x="1494" y="1400"/>
                  </a:lnTo>
                  <a:lnTo>
                    <a:pt x="1464" y="1412"/>
                  </a:lnTo>
                  <a:lnTo>
                    <a:pt x="1446" y="1483"/>
                  </a:lnTo>
                  <a:lnTo>
                    <a:pt x="1459" y="1495"/>
                  </a:lnTo>
                  <a:lnTo>
                    <a:pt x="1459" y="1506"/>
                  </a:lnTo>
                  <a:lnTo>
                    <a:pt x="1405" y="1548"/>
                  </a:lnTo>
                  <a:lnTo>
                    <a:pt x="1388" y="1541"/>
                  </a:lnTo>
                  <a:lnTo>
                    <a:pt x="1358" y="1500"/>
                  </a:lnTo>
                  <a:lnTo>
                    <a:pt x="1340" y="1500"/>
                  </a:lnTo>
                  <a:lnTo>
                    <a:pt x="1304" y="1513"/>
                  </a:lnTo>
                  <a:lnTo>
                    <a:pt x="1287" y="1495"/>
                  </a:lnTo>
                  <a:lnTo>
                    <a:pt x="1276" y="1500"/>
                  </a:lnTo>
                  <a:lnTo>
                    <a:pt x="1228" y="1548"/>
                  </a:lnTo>
                  <a:lnTo>
                    <a:pt x="1169" y="1554"/>
                  </a:lnTo>
                  <a:lnTo>
                    <a:pt x="1152" y="1536"/>
                  </a:lnTo>
                  <a:lnTo>
                    <a:pt x="1098" y="1530"/>
                  </a:lnTo>
                  <a:lnTo>
                    <a:pt x="1015" y="1417"/>
                  </a:lnTo>
                  <a:lnTo>
                    <a:pt x="962" y="1412"/>
                  </a:lnTo>
                  <a:lnTo>
                    <a:pt x="915" y="1388"/>
                  </a:lnTo>
                  <a:lnTo>
                    <a:pt x="898" y="1359"/>
                  </a:lnTo>
                  <a:lnTo>
                    <a:pt x="885" y="1359"/>
                  </a:lnTo>
                  <a:lnTo>
                    <a:pt x="880" y="1353"/>
                  </a:lnTo>
                  <a:lnTo>
                    <a:pt x="880" y="1346"/>
                  </a:lnTo>
                  <a:lnTo>
                    <a:pt x="880" y="1329"/>
                  </a:lnTo>
                  <a:lnTo>
                    <a:pt x="856" y="1318"/>
                  </a:lnTo>
                  <a:lnTo>
                    <a:pt x="844" y="1329"/>
                  </a:lnTo>
                  <a:lnTo>
                    <a:pt x="809" y="1318"/>
                  </a:lnTo>
                  <a:lnTo>
                    <a:pt x="802" y="1311"/>
                  </a:lnTo>
                  <a:lnTo>
                    <a:pt x="791" y="1288"/>
                  </a:lnTo>
                  <a:lnTo>
                    <a:pt x="767" y="1288"/>
                  </a:lnTo>
                  <a:lnTo>
                    <a:pt x="703" y="1346"/>
                  </a:lnTo>
                  <a:lnTo>
                    <a:pt x="738" y="1388"/>
                  </a:lnTo>
                  <a:lnTo>
                    <a:pt x="726" y="1394"/>
                  </a:lnTo>
                  <a:lnTo>
                    <a:pt x="619" y="1400"/>
                  </a:lnTo>
                  <a:lnTo>
                    <a:pt x="437" y="1364"/>
                  </a:lnTo>
                  <a:lnTo>
                    <a:pt x="336" y="1329"/>
                  </a:lnTo>
                  <a:lnTo>
                    <a:pt x="94" y="1364"/>
                  </a:lnTo>
                  <a:lnTo>
                    <a:pt x="82" y="1346"/>
                  </a:lnTo>
                  <a:lnTo>
                    <a:pt x="71" y="1318"/>
                  </a:lnTo>
                  <a:lnTo>
                    <a:pt x="82" y="1305"/>
                  </a:lnTo>
                  <a:lnTo>
                    <a:pt x="94" y="1282"/>
                  </a:lnTo>
                  <a:lnTo>
                    <a:pt x="117" y="1252"/>
                  </a:lnTo>
                  <a:lnTo>
                    <a:pt x="147" y="1163"/>
                  </a:lnTo>
                  <a:lnTo>
                    <a:pt x="123" y="1128"/>
                  </a:lnTo>
                  <a:lnTo>
                    <a:pt x="123" y="1099"/>
                  </a:lnTo>
                  <a:lnTo>
                    <a:pt x="129" y="1081"/>
                  </a:lnTo>
                  <a:lnTo>
                    <a:pt x="129" y="1057"/>
                  </a:lnTo>
                  <a:lnTo>
                    <a:pt x="141" y="1010"/>
                  </a:lnTo>
                  <a:lnTo>
                    <a:pt x="165" y="986"/>
                  </a:lnTo>
                  <a:lnTo>
                    <a:pt x="176" y="945"/>
                  </a:lnTo>
                  <a:lnTo>
                    <a:pt x="194" y="874"/>
                  </a:lnTo>
                  <a:lnTo>
                    <a:pt x="194" y="833"/>
                  </a:lnTo>
                  <a:lnTo>
                    <a:pt x="176" y="768"/>
                  </a:lnTo>
                  <a:lnTo>
                    <a:pt x="153" y="727"/>
                  </a:lnTo>
                  <a:lnTo>
                    <a:pt x="141" y="715"/>
                  </a:lnTo>
                  <a:lnTo>
                    <a:pt x="141" y="691"/>
                  </a:lnTo>
                  <a:lnTo>
                    <a:pt x="135" y="674"/>
                  </a:lnTo>
                  <a:lnTo>
                    <a:pt x="117" y="638"/>
                  </a:lnTo>
                  <a:lnTo>
                    <a:pt x="94" y="620"/>
                  </a:lnTo>
                  <a:lnTo>
                    <a:pt x="82" y="603"/>
                  </a:lnTo>
                  <a:lnTo>
                    <a:pt x="100" y="562"/>
                  </a:lnTo>
                  <a:lnTo>
                    <a:pt x="71" y="502"/>
                  </a:lnTo>
                  <a:lnTo>
                    <a:pt x="23" y="461"/>
                  </a:lnTo>
                  <a:lnTo>
                    <a:pt x="5" y="431"/>
                  </a:lnTo>
                  <a:lnTo>
                    <a:pt x="0" y="30"/>
                  </a:lnTo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-0.2%</a:t>
              </a:r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A40822-F009-4AB9-B9AC-86C56E815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3404" y="2659989"/>
              <a:ext cx="672842" cy="693872"/>
            </a:xfrm>
            <a:custGeom>
              <a:avLst/>
              <a:gdLst/>
              <a:ahLst/>
              <a:cxnLst>
                <a:cxn ang="0">
                  <a:pos x="703" y="1766"/>
                </a:cxn>
                <a:cxn ang="0">
                  <a:pos x="584" y="1707"/>
                </a:cxn>
                <a:cxn ang="0">
                  <a:pos x="538" y="1542"/>
                </a:cxn>
                <a:cxn ang="0">
                  <a:pos x="567" y="1483"/>
                </a:cxn>
                <a:cxn ang="0">
                  <a:pos x="513" y="1400"/>
                </a:cxn>
                <a:cxn ang="0">
                  <a:pos x="508" y="1276"/>
                </a:cxn>
                <a:cxn ang="0">
                  <a:pos x="407" y="1187"/>
                </a:cxn>
                <a:cxn ang="0">
                  <a:pos x="295" y="1070"/>
                </a:cxn>
                <a:cxn ang="0">
                  <a:pos x="189" y="1016"/>
                </a:cxn>
                <a:cxn ang="0">
                  <a:pos x="171" y="986"/>
                </a:cxn>
                <a:cxn ang="0">
                  <a:pos x="89" y="956"/>
                </a:cxn>
                <a:cxn ang="0">
                  <a:pos x="41" y="910"/>
                </a:cxn>
                <a:cxn ang="0">
                  <a:pos x="53" y="733"/>
                </a:cxn>
                <a:cxn ang="0">
                  <a:pos x="71" y="649"/>
                </a:cxn>
                <a:cxn ang="0">
                  <a:pos x="0" y="579"/>
                </a:cxn>
                <a:cxn ang="0">
                  <a:pos x="29" y="508"/>
                </a:cxn>
                <a:cxn ang="0">
                  <a:pos x="118" y="401"/>
                </a:cxn>
                <a:cxn ang="0">
                  <a:pos x="165" y="366"/>
                </a:cxn>
                <a:cxn ang="0">
                  <a:pos x="178" y="130"/>
                </a:cxn>
                <a:cxn ang="0">
                  <a:pos x="224" y="119"/>
                </a:cxn>
                <a:cxn ang="0">
                  <a:pos x="313" y="119"/>
                </a:cxn>
                <a:cxn ang="0">
                  <a:pos x="531" y="5"/>
                </a:cxn>
                <a:cxn ang="0">
                  <a:pos x="567" y="12"/>
                </a:cxn>
                <a:cxn ang="0">
                  <a:pos x="556" y="71"/>
                </a:cxn>
                <a:cxn ang="0">
                  <a:pos x="538" y="142"/>
                </a:cxn>
                <a:cxn ang="0">
                  <a:pos x="620" y="119"/>
                </a:cxn>
                <a:cxn ang="0">
                  <a:pos x="685" y="142"/>
                </a:cxn>
                <a:cxn ang="0">
                  <a:pos x="738" y="172"/>
                </a:cxn>
                <a:cxn ang="0">
                  <a:pos x="774" y="230"/>
                </a:cxn>
                <a:cxn ang="0">
                  <a:pos x="1058" y="295"/>
                </a:cxn>
                <a:cxn ang="0">
                  <a:pos x="1146" y="342"/>
                </a:cxn>
                <a:cxn ang="0">
                  <a:pos x="1193" y="360"/>
                </a:cxn>
                <a:cxn ang="0">
                  <a:pos x="1235" y="342"/>
                </a:cxn>
                <a:cxn ang="0">
                  <a:pos x="1335" y="372"/>
                </a:cxn>
                <a:cxn ang="0">
                  <a:pos x="1347" y="396"/>
                </a:cxn>
                <a:cxn ang="0">
                  <a:pos x="1388" y="426"/>
                </a:cxn>
                <a:cxn ang="0">
                  <a:pos x="1447" y="484"/>
                </a:cxn>
                <a:cxn ang="0">
                  <a:pos x="1441" y="591"/>
                </a:cxn>
                <a:cxn ang="0">
                  <a:pos x="1494" y="585"/>
                </a:cxn>
                <a:cxn ang="0">
                  <a:pos x="1477" y="626"/>
                </a:cxn>
                <a:cxn ang="0">
                  <a:pos x="1530" y="697"/>
                </a:cxn>
                <a:cxn ang="0">
                  <a:pos x="1464" y="761"/>
                </a:cxn>
                <a:cxn ang="0">
                  <a:pos x="1411" y="898"/>
                </a:cxn>
                <a:cxn ang="0">
                  <a:pos x="1423" y="928"/>
                </a:cxn>
                <a:cxn ang="0">
                  <a:pos x="1512" y="815"/>
                </a:cxn>
                <a:cxn ang="0">
                  <a:pos x="1583" y="761"/>
                </a:cxn>
                <a:cxn ang="0">
                  <a:pos x="1619" y="720"/>
                </a:cxn>
                <a:cxn ang="0">
                  <a:pos x="1624" y="667"/>
                </a:cxn>
                <a:cxn ang="0">
                  <a:pos x="1642" y="632"/>
                </a:cxn>
                <a:cxn ang="0">
                  <a:pos x="1666" y="596"/>
                </a:cxn>
                <a:cxn ang="0">
                  <a:pos x="1690" y="614"/>
                </a:cxn>
                <a:cxn ang="0">
                  <a:pos x="1649" y="761"/>
                </a:cxn>
                <a:cxn ang="0">
                  <a:pos x="1613" y="827"/>
                </a:cxn>
                <a:cxn ang="0">
                  <a:pos x="1578" y="933"/>
                </a:cxn>
                <a:cxn ang="0">
                  <a:pos x="1578" y="1057"/>
                </a:cxn>
                <a:cxn ang="0">
                  <a:pos x="1530" y="1116"/>
                </a:cxn>
                <a:cxn ang="0">
                  <a:pos x="1542" y="1276"/>
                </a:cxn>
                <a:cxn ang="0">
                  <a:pos x="1494" y="1394"/>
                </a:cxn>
                <a:cxn ang="0">
                  <a:pos x="1560" y="1648"/>
                </a:cxn>
                <a:cxn ang="0">
                  <a:pos x="1553" y="1684"/>
                </a:cxn>
                <a:cxn ang="0">
                  <a:pos x="1553" y="1748"/>
                </a:cxn>
              </a:cxnLst>
              <a:rect l="0" t="0" r="r" b="b"/>
              <a:pathLst>
                <a:path w="1690" h="1801">
                  <a:moveTo>
                    <a:pt x="715" y="1801"/>
                  </a:moveTo>
                  <a:lnTo>
                    <a:pt x="703" y="1766"/>
                  </a:lnTo>
                  <a:lnTo>
                    <a:pt x="673" y="1742"/>
                  </a:lnTo>
                  <a:lnTo>
                    <a:pt x="584" y="1707"/>
                  </a:lnTo>
                  <a:lnTo>
                    <a:pt x="556" y="1595"/>
                  </a:lnTo>
                  <a:lnTo>
                    <a:pt x="538" y="1542"/>
                  </a:lnTo>
                  <a:lnTo>
                    <a:pt x="561" y="1506"/>
                  </a:lnTo>
                  <a:lnTo>
                    <a:pt x="567" y="1483"/>
                  </a:lnTo>
                  <a:lnTo>
                    <a:pt x="531" y="1448"/>
                  </a:lnTo>
                  <a:lnTo>
                    <a:pt x="513" y="1400"/>
                  </a:lnTo>
                  <a:lnTo>
                    <a:pt x="508" y="1329"/>
                  </a:lnTo>
                  <a:lnTo>
                    <a:pt x="508" y="1276"/>
                  </a:lnTo>
                  <a:lnTo>
                    <a:pt x="496" y="1252"/>
                  </a:lnTo>
                  <a:lnTo>
                    <a:pt x="407" y="1187"/>
                  </a:lnTo>
                  <a:lnTo>
                    <a:pt x="325" y="1128"/>
                  </a:lnTo>
                  <a:lnTo>
                    <a:pt x="295" y="1070"/>
                  </a:lnTo>
                  <a:lnTo>
                    <a:pt x="206" y="1027"/>
                  </a:lnTo>
                  <a:lnTo>
                    <a:pt x="189" y="1016"/>
                  </a:lnTo>
                  <a:lnTo>
                    <a:pt x="183" y="999"/>
                  </a:lnTo>
                  <a:lnTo>
                    <a:pt x="171" y="986"/>
                  </a:lnTo>
                  <a:lnTo>
                    <a:pt x="100" y="974"/>
                  </a:lnTo>
                  <a:lnTo>
                    <a:pt x="89" y="956"/>
                  </a:lnTo>
                  <a:lnTo>
                    <a:pt x="59" y="933"/>
                  </a:lnTo>
                  <a:lnTo>
                    <a:pt x="41" y="910"/>
                  </a:lnTo>
                  <a:lnTo>
                    <a:pt x="41" y="804"/>
                  </a:lnTo>
                  <a:lnTo>
                    <a:pt x="53" y="733"/>
                  </a:lnTo>
                  <a:lnTo>
                    <a:pt x="47" y="697"/>
                  </a:lnTo>
                  <a:lnTo>
                    <a:pt x="71" y="649"/>
                  </a:lnTo>
                  <a:lnTo>
                    <a:pt x="41" y="603"/>
                  </a:lnTo>
                  <a:lnTo>
                    <a:pt x="0" y="579"/>
                  </a:lnTo>
                  <a:lnTo>
                    <a:pt x="18" y="514"/>
                  </a:lnTo>
                  <a:lnTo>
                    <a:pt x="29" y="508"/>
                  </a:lnTo>
                  <a:lnTo>
                    <a:pt x="36" y="472"/>
                  </a:lnTo>
                  <a:lnTo>
                    <a:pt x="118" y="401"/>
                  </a:lnTo>
                  <a:lnTo>
                    <a:pt x="142" y="390"/>
                  </a:lnTo>
                  <a:lnTo>
                    <a:pt x="165" y="366"/>
                  </a:lnTo>
                  <a:lnTo>
                    <a:pt x="160" y="147"/>
                  </a:lnTo>
                  <a:lnTo>
                    <a:pt x="178" y="130"/>
                  </a:lnTo>
                  <a:lnTo>
                    <a:pt x="195" y="101"/>
                  </a:lnTo>
                  <a:lnTo>
                    <a:pt x="224" y="119"/>
                  </a:lnTo>
                  <a:lnTo>
                    <a:pt x="266" y="124"/>
                  </a:lnTo>
                  <a:lnTo>
                    <a:pt x="313" y="119"/>
                  </a:lnTo>
                  <a:lnTo>
                    <a:pt x="389" y="76"/>
                  </a:lnTo>
                  <a:lnTo>
                    <a:pt x="531" y="5"/>
                  </a:lnTo>
                  <a:lnTo>
                    <a:pt x="556" y="0"/>
                  </a:lnTo>
                  <a:lnTo>
                    <a:pt x="567" y="12"/>
                  </a:lnTo>
                  <a:lnTo>
                    <a:pt x="567" y="48"/>
                  </a:lnTo>
                  <a:lnTo>
                    <a:pt x="556" y="71"/>
                  </a:lnTo>
                  <a:lnTo>
                    <a:pt x="549" y="89"/>
                  </a:lnTo>
                  <a:lnTo>
                    <a:pt x="538" y="142"/>
                  </a:lnTo>
                  <a:lnTo>
                    <a:pt x="591" y="119"/>
                  </a:lnTo>
                  <a:lnTo>
                    <a:pt x="620" y="119"/>
                  </a:lnTo>
                  <a:lnTo>
                    <a:pt x="650" y="147"/>
                  </a:lnTo>
                  <a:lnTo>
                    <a:pt x="685" y="142"/>
                  </a:lnTo>
                  <a:lnTo>
                    <a:pt x="703" y="165"/>
                  </a:lnTo>
                  <a:lnTo>
                    <a:pt x="738" y="172"/>
                  </a:lnTo>
                  <a:lnTo>
                    <a:pt x="762" y="188"/>
                  </a:lnTo>
                  <a:lnTo>
                    <a:pt x="774" y="230"/>
                  </a:lnTo>
                  <a:lnTo>
                    <a:pt x="792" y="242"/>
                  </a:lnTo>
                  <a:lnTo>
                    <a:pt x="1058" y="295"/>
                  </a:lnTo>
                  <a:lnTo>
                    <a:pt x="1093" y="295"/>
                  </a:lnTo>
                  <a:lnTo>
                    <a:pt x="1146" y="342"/>
                  </a:lnTo>
                  <a:lnTo>
                    <a:pt x="1187" y="342"/>
                  </a:lnTo>
                  <a:lnTo>
                    <a:pt x="1193" y="360"/>
                  </a:lnTo>
                  <a:lnTo>
                    <a:pt x="1211" y="348"/>
                  </a:lnTo>
                  <a:lnTo>
                    <a:pt x="1235" y="342"/>
                  </a:lnTo>
                  <a:lnTo>
                    <a:pt x="1294" y="355"/>
                  </a:lnTo>
                  <a:lnTo>
                    <a:pt x="1335" y="372"/>
                  </a:lnTo>
                  <a:lnTo>
                    <a:pt x="1353" y="383"/>
                  </a:lnTo>
                  <a:lnTo>
                    <a:pt x="1347" y="396"/>
                  </a:lnTo>
                  <a:lnTo>
                    <a:pt x="1347" y="413"/>
                  </a:lnTo>
                  <a:lnTo>
                    <a:pt x="1388" y="426"/>
                  </a:lnTo>
                  <a:lnTo>
                    <a:pt x="1441" y="449"/>
                  </a:lnTo>
                  <a:lnTo>
                    <a:pt x="1447" y="484"/>
                  </a:lnTo>
                  <a:lnTo>
                    <a:pt x="1429" y="585"/>
                  </a:lnTo>
                  <a:lnTo>
                    <a:pt x="1441" y="591"/>
                  </a:lnTo>
                  <a:lnTo>
                    <a:pt x="1489" y="579"/>
                  </a:lnTo>
                  <a:lnTo>
                    <a:pt x="1494" y="585"/>
                  </a:lnTo>
                  <a:lnTo>
                    <a:pt x="1494" y="608"/>
                  </a:lnTo>
                  <a:lnTo>
                    <a:pt x="1477" y="626"/>
                  </a:lnTo>
                  <a:lnTo>
                    <a:pt x="1489" y="667"/>
                  </a:lnTo>
                  <a:lnTo>
                    <a:pt x="1530" y="697"/>
                  </a:lnTo>
                  <a:lnTo>
                    <a:pt x="1524" y="703"/>
                  </a:lnTo>
                  <a:lnTo>
                    <a:pt x="1464" y="761"/>
                  </a:lnTo>
                  <a:lnTo>
                    <a:pt x="1429" y="845"/>
                  </a:lnTo>
                  <a:lnTo>
                    <a:pt x="1411" y="898"/>
                  </a:lnTo>
                  <a:lnTo>
                    <a:pt x="1406" y="915"/>
                  </a:lnTo>
                  <a:lnTo>
                    <a:pt x="1423" y="928"/>
                  </a:lnTo>
                  <a:lnTo>
                    <a:pt x="1464" y="903"/>
                  </a:lnTo>
                  <a:lnTo>
                    <a:pt x="1512" y="815"/>
                  </a:lnTo>
                  <a:lnTo>
                    <a:pt x="1560" y="774"/>
                  </a:lnTo>
                  <a:lnTo>
                    <a:pt x="1583" y="761"/>
                  </a:lnTo>
                  <a:lnTo>
                    <a:pt x="1595" y="744"/>
                  </a:lnTo>
                  <a:lnTo>
                    <a:pt x="1619" y="720"/>
                  </a:lnTo>
                  <a:lnTo>
                    <a:pt x="1624" y="697"/>
                  </a:lnTo>
                  <a:lnTo>
                    <a:pt x="1624" y="667"/>
                  </a:lnTo>
                  <a:lnTo>
                    <a:pt x="1631" y="644"/>
                  </a:lnTo>
                  <a:lnTo>
                    <a:pt x="1642" y="632"/>
                  </a:lnTo>
                  <a:lnTo>
                    <a:pt x="1654" y="608"/>
                  </a:lnTo>
                  <a:lnTo>
                    <a:pt x="1666" y="596"/>
                  </a:lnTo>
                  <a:lnTo>
                    <a:pt x="1684" y="596"/>
                  </a:lnTo>
                  <a:lnTo>
                    <a:pt x="1690" y="614"/>
                  </a:lnTo>
                  <a:lnTo>
                    <a:pt x="1690" y="662"/>
                  </a:lnTo>
                  <a:lnTo>
                    <a:pt x="1649" y="761"/>
                  </a:lnTo>
                  <a:lnTo>
                    <a:pt x="1624" y="791"/>
                  </a:lnTo>
                  <a:lnTo>
                    <a:pt x="1613" y="827"/>
                  </a:lnTo>
                  <a:lnTo>
                    <a:pt x="1619" y="845"/>
                  </a:lnTo>
                  <a:lnTo>
                    <a:pt x="1578" y="933"/>
                  </a:lnTo>
                  <a:lnTo>
                    <a:pt x="1578" y="1004"/>
                  </a:lnTo>
                  <a:lnTo>
                    <a:pt x="1578" y="1057"/>
                  </a:lnTo>
                  <a:lnTo>
                    <a:pt x="1535" y="1098"/>
                  </a:lnTo>
                  <a:lnTo>
                    <a:pt x="1530" y="1116"/>
                  </a:lnTo>
                  <a:lnTo>
                    <a:pt x="1542" y="1176"/>
                  </a:lnTo>
                  <a:lnTo>
                    <a:pt x="1542" y="1276"/>
                  </a:lnTo>
                  <a:lnTo>
                    <a:pt x="1530" y="1293"/>
                  </a:lnTo>
                  <a:lnTo>
                    <a:pt x="1494" y="1394"/>
                  </a:lnTo>
                  <a:lnTo>
                    <a:pt x="1518" y="1547"/>
                  </a:lnTo>
                  <a:lnTo>
                    <a:pt x="1560" y="1648"/>
                  </a:lnTo>
                  <a:lnTo>
                    <a:pt x="1548" y="1666"/>
                  </a:lnTo>
                  <a:lnTo>
                    <a:pt x="1553" y="1684"/>
                  </a:lnTo>
                  <a:lnTo>
                    <a:pt x="1548" y="1701"/>
                  </a:lnTo>
                  <a:lnTo>
                    <a:pt x="1553" y="1748"/>
                  </a:lnTo>
                  <a:lnTo>
                    <a:pt x="715" y="1801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0.3%</a:t>
              </a:r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BF8C2F0-1622-4332-A945-1261D98AE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007" y="3332975"/>
              <a:ext cx="510349" cy="872562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90" y="118"/>
                </a:cxn>
                <a:cxn ang="0">
                  <a:pos x="348" y="189"/>
                </a:cxn>
                <a:cxn ang="0">
                  <a:pos x="372" y="296"/>
                </a:cxn>
                <a:cxn ang="0">
                  <a:pos x="331" y="355"/>
                </a:cxn>
                <a:cxn ang="0">
                  <a:pos x="277" y="450"/>
                </a:cxn>
                <a:cxn ang="0">
                  <a:pos x="213" y="485"/>
                </a:cxn>
                <a:cxn ang="0">
                  <a:pos x="118" y="503"/>
                </a:cxn>
                <a:cxn ang="0">
                  <a:pos x="107" y="580"/>
                </a:cxn>
                <a:cxn ang="0">
                  <a:pos x="153" y="644"/>
                </a:cxn>
                <a:cxn ang="0">
                  <a:pos x="95" y="804"/>
                </a:cxn>
                <a:cxn ang="0">
                  <a:pos x="36" y="863"/>
                </a:cxn>
                <a:cxn ang="0">
                  <a:pos x="18" y="928"/>
                </a:cxn>
                <a:cxn ang="0">
                  <a:pos x="0" y="988"/>
                </a:cxn>
                <a:cxn ang="0">
                  <a:pos x="29" y="1135"/>
                </a:cxn>
                <a:cxn ang="0">
                  <a:pos x="130" y="1270"/>
                </a:cxn>
                <a:cxn ang="0">
                  <a:pos x="242" y="1365"/>
                </a:cxn>
                <a:cxn ang="0">
                  <a:pos x="313" y="1531"/>
                </a:cxn>
                <a:cxn ang="0">
                  <a:pos x="366" y="1483"/>
                </a:cxn>
                <a:cxn ang="0">
                  <a:pos x="455" y="1548"/>
                </a:cxn>
                <a:cxn ang="0">
                  <a:pos x="449" y="1655"/>
                </a:cxn>
                <a:cxn ang="0">
                  <a:pos x="378" y="1749"/>
                </a:cxn>
                <a:cxn ang="0">
                  <a:pos x="449" y="1850"/>
                </a:cxn>
                <a:cxn ang="0">
                  <a:pos x="584" y="1921"/>
                </a:cxn>
                <a:cxn ang="0">
                  <a:pos x="691" y="2068"/>
                </a:cxn>
                <a:cxn ang="0">
                  <a:pos x="721" y="2121"/>
                </a:cxn>
                <a:cxn ang="0">
                  <a:pos x="691" y="2162"/>
                </a:cxn>
                <a:cxn ang="0">
                  <a:pos x="774" y="2269"/>
                </a:cxn>
                <a:cxn ang="0">
                  <a:pos x="797" y="2246"/>
                </a:cxn>
                <a:cxn ang="0">
                  <a:pos x="822" y="2186"/>
                </a:cxn>
                <a:cxn ang="0">
                  <a:pos x="916" y="2175"/>
                </a:cxn>
                <a:cxn ang="0">
                  <a:pos x="992" y="2228"/>
                </a:cxn>
                <a:cxn ang="0">
                  <a:pos x="1022" y="2127"/>
                </a:cxn>
                <a:cxn ang="0">
                  <a:pos x="1046" y="2068"/>
                </a:cxn>
                <a:cxn ang="0">
                  <a:pos x="1147" y="2027"/>
                </a:cxn>
                <a:cxn ang="0">
                  <a:pos x="1117" y="1974"/>
                </a:cxn>
                <a:cxn ang="0">
                  <a:pos x="1134" y="1932"/>
                </a:cxn>
                <a:cxn ang="0">
                  <a:pos x="1140" y="1909"/>
                </a:cxn>
                <a:cxn ang="0">
                  <a:pos x="1134" y="1873"/>
                </a:cxn>
                <a:cxn ang="0">
                  <a:pos x="1152" y="1743"/>
                </a:cxn>
                <a:cxn ang="0">
                  <a:pos x="1235" y="1630"/>
                </a:cxn>
                <a:cxn ang="0">
                  <a:pos x="1276" y="1525"/>
                </a:cxn>
                <a:cxn ang="0">
                  <a:pos x="1229" y="1365"/>
                </a:cxn>
                <a:cxn ang="0">
                  <a:pos x="1235" y="1282"/>
                </a:cxn>
                <a:cxn ang="0">
                  <a:pos x="1164" y="301"/>
                </a:cxn>
                <a:cxn ang="0">
                  <a:pos x="1140" y="273"/>
                </a:cxn>
                <a:cxn ang="0">
                  <a:pos x="1104" y="154"/>
                </a:cxn>
                <a:cxn ang="0">
                  <a:pos x="1051" y="71"/>
                </a:cxn>
              </a:cxnLst>
              <a:rect l="0" t="0" r="r" b="b"/>
              <a:pathLst>
                <a:path w="1276" h="2269">
                  <a:moveTo>
                    <a:pt x="1051" y="0"/>
                  </a:moveTo>
                  <a:lnTo>
                    <a:pt x="213" y="53"/>
                  </a:lnTo>
                  <a:lnTo>
                    <a:pt x="224" y="77"/>
                  </a:lnTo>
                  <a:lnTo>
                    <a:pt x="290" y="118"/>
                  </a:lnTo>
                  <a:lnTo>
                    <a:pt x="295" y="154"/>
                  </a:lnTo>
                  <a:lnTo>
                    <a:pt x="348" y="189"/>
                  </a:lnTo>
                  <a:lnTo>
                    <a:pt x="372" y="260"/>
                  </a:lnTo>
                  <a:lnTo>
                    <a:pt x="372" y="296"/>
                  </a:lnTo>
                  <a:lnTo>
                    <a:pt x="348" y="337"/>
                  </a:lnTo>
                  <a:lnTo>
                    <a:pt x="331" y="355"/>
                  </a:lnTo>
                  <a:lnTo>
                    <a:pt x="331" y="390"/>
                  </a:lnTo>
                  <a:lnTo>
                    <a:pt x="277" y="450"/>
                  </a:lnTo>
                  <a:lnTo>
                    <a:pt x="224" y="468"/>
                  </a:lnTo>
                  <a:lnTo>
                    <a:pt x="213" y="485"/>
                  </a:lnTo>
                  <a:lnTo>
                    <a:pt x="148" y="485"/>
                  </a:lnTo>
                  <a:lnTo>
                    <a:pt x="118" y="503"/>
                  </a:lnTo>
                  <a:lnTo>
                    <a:pt x="100" y="544"/>
                  </a:lnTo>
                  <a:lnTo>
                    <a:pt x="107" y="580"/>
                  </a:lnTo>
                  <a:lnTo>
                    <a:pt x="142" y="615"/>
                  </a:lnTo>
                  <a:lnTo>
                    <a:pt x="153" y="644"/>
                  </a:lnTo>
                  <a:lnTo>
                    <a:pt x="142" y="704"/>
                  </a:lnTo>
                  <a:lnTo>
                    <a:pt x="95" y="804"/>
                  </a:lnTo>
                  <a:lnTo>
                    <a:pt x="47" y="833"/>
                  </a:lnTo>
                  <a:lnTo>
                    <a:pt x="36" y="863"/>
                  </a:lnTo>
                  <a:lnTo>
                    <a:pt x="36" y="899"/>
                  </a:lnTo>
                  <a:lnTo>
                    <a:pt x="18" y="928"/>
                  </a:lnTo>
                  <a:lnTo>
                    <a:pt x="18" y="952"/>
                  </a:lnTo>
                  <a:lnTo>
                    <a:pt x="0" y="988"/>
                  </a:lnTo>
                  <a:lnTo>
                    <a:pt x="6" y="1064"/>
                  </a:lnTo>
                  <a:lnTo>
                    <a:pt x="29" y="1135"/>
                  </a:lnTo>
                  <a:lnTo>
                    <a:pt x="36" y="1164"/>
                  </a:lnTo>
                  <a:lnTo>
                    <a:pt x="130" y="1270"/>
                  </a:lnTo>
                  <a:lnTo>
                    <a:pt x="219" y="1341"/>
                  </a:lnTo>
                  <a:lnTo>
                    <a:pt x="242" y="1365"/>
                  </a:lnTo>
                  <a:lnTo>
                    <a:pt x="295" y="1513"/>
                  </a:lnTo>
                  <a:lnTo>
                    <a:pt x="313" y="1531"/>
                  </a:lnTo>
                  <a:lnTo>
                    <a:pt x="343" y="1501"/>
                  </a:lnTo>
                  <a:lnTo>
                    <a:pt x="366" y="1483"/>
                  </a:lnTo>
                  <a:lnTo>
                    <a:pt x="443" y="1525"/>
                  </a:lnTo>
                  <a:lnTo>
                    <a:pt x="455" y="1548"/>
                  </a:lnTo>
                  <a:lnTo>
                    <a:pt x="437" y="1602"/>
                  </a:lnTo>
                  <a:lnTo>
                    <a:pt x="449" y="1655"/>
                  </a:lnTo>
                  <a:lnTo>
                    <a:pt x="389" y="1726"/>
                  </a:lnTo>
                  <a:lnTo>
                    <a:pt x="378" y="1749"/>
                  </a:lnTo>
                  <a:lnTo>
                    <a:pt x="402" y="1797"/>
                  </a:lnTo>
                  <a:lnTo>
                    <a:pt x="449" y="1850"/>
                  </a:lnTo>
                  <a:lnTo>
                    <a:pt x="538" y="1903"/>
                  </a:lnTo>
                  <a:lnTo>
                    <a:pt x="584" y="1921"/>
                  </a:lnTo>
                  <a:lnTo>
                    <a:pt x="673" y="1997"/>
                  </a:lnTo>
                  <a:lnTo>
                    <a:pt x="691" y="2068"/>
                  </a:lnTo>
                  <a:lnTo>
                    <a:pt x="721" y="2104"/>
                  </a:lnTo>
                  <a:lnTo>
                    <a:pt x="721" y="2121"/>
                  </a:lnTo>
                  <a:lnTo>
                    <a:pt x="698" y="2145"/>
                  </a:lnTo>
                  <a:lnTo>
                    <a:pt x="691" y="2162"/>
                  </a:lnTo>
                  <a:lnTo>
                    <a:pt x="762" y="2269"/>
                  </a:lnTo>
                  <a:lnTo>
                    <a:pt x="774" y="2269"/>
                  </a:lnTo>
                  <a:lnTo>
                    <a:pt x="774" y="2246"/>
                  </a:lnTo>
                  <a:lnTo>
                    <a:pt x="797" y="2246"/>
                  </a:lnTo>
                  <a:lnTo>
                    <a:pt x="804" y="2257"/>
                  </a:lnTo>
                  <a:lnTo>
                    <a:pt x="822" y="2186"/>
                  </a:lnTo>
                  <a:lnTo>
                    <a:pt x="863" y="2168"/>
                  </a:lnTo>
                  <a:lnTo>
                    <a:pt x="916" y="2175"/>
                  </a:lnTo>
                  <a:lnTo>
                    <a:pt x="957" y="2198"/>
                  </a:lnTo>
                  <a:lnTo>
                    <a:pt x="992" y="2228"/>
                  </a:lnTo>
                  <a:lnTo>
                    <a:pt x="1040" y="2203"/>
                  </a:lnTo>
                  <a:lnTo>
                    <a:pt x="1022" y="2127"/>
                  </a:lnTo>
                  <a:lnTo>
                    <a:pt x="1016" y="2079"/>
                  </a:lnTo>
                  <a:lnTo>
                    <a:pt x="1046" y="2068"/>
                  </a:lnTo>
                  <a:lnTo>
                    <a:pt x="1140" y="2038"/>
                  </a:lnTo>
                  <a:lnTo>
                    <a:pt x="1147" y="2027"/>
                  </a:lnTo>
                  <a:lnTo>
                    <a:pt x="1117" y="1992"/>
                  </a:lnTo>
                  <a:lnTo>
                    <a:pt x="1117" y="1974"/>
                  </a:lnTo>
                  <a:lnTo>
                    <a:pt x="1122" y="1967"/>
                  </a:lnTo>
                  <a:lnTo>
                    <a:pt x="1134" y="1932"/>
                  </a:lnTo>
                  <a:lnTo>
                    <a:pt x="1147" y="1914"/>
                  </a:lnTo>
                  <a:lnTo>
                    <a:pt x="1140" y="1909"/>
                  </a:lnTo>
                  <a:lnTo>
                    <a:pt x="1134" y="1896"/>
                  </a:lnTo>
                  <a:lnTo>
                    <a:pt x="1134" y="1873"/>
                  </a:lnTo>
                  <a:lnTo>
                    <a:pt x="1152" y="1802"/>
                  </a:lnTo>
                  <a:lnTo>
                    <a:pt x="1152" y="1743"/>
                  </a:lnTo>
                  <a:lnTo>
                    <a:pt x="1205" y="1696"/>
                  </a:lnTo>
                  <a:lnTo>
                    <a:pt x="1235" y="1630"/>
                  </a:lnTo>
                  <a:lnTo>
                    <a:pt x="1235" y="1607"/>
                  </a:lnTo>
                  <a:lnTo>
                    <a:pt x="1276" y="1525"/>
                  </a:lnTo>
                  <a:lnTo>
                    <a:pt x="1264" y="1442"/>
                  </a:lnTo>
                  <a:lnTo>
                    <a:pt x="1229" y="1365"/>
                  </a:lnTo>
                  <a:lnTo>
                    <a:pt x="1241" y="1318"/>
                  </a:lnTo>
                  <a:lnTo>
                    <a:pt x="1235" y="1282"/>
                  </a:lnTo>
                  <a:lnTo>
                    <a:pt x="1246" y="1265"/>
                  </a:lnTo>
                  <a:lnTo>
                    <a:pt x="1164" y="301"/>
                  </a:lnTo>
                  <a:lnTo>
                    <a:pt x="1152" y="296"/>
                  </a:lnTo>
                  <a:lnTo>
                    <a:pt x="1140" y="273"/>
                  </a:lnTo>
                  <a:lnTo>
                    <a:pt x="1122" y="184"/>
                  </a:lnTo>
                  <a:lnTo>
                    <a:pt x="1104" y="154"/>
                  </a:lnTo>
                  <a:lnTo>
                    <a:pt x="1081" y="131"/>
                  </a:lnTo>
                  <a:lnTo>
                    <a:pt x="1051" y="71"/>
                  </a:lnTo>
                  <a:lnTo>
                    <a:pt x="1051" y="0"/>
                  </a:lnTo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-0.4%</a:t>
              </a:r>
            </a:p>
          </p:txBody>
        </p:sp>
        <p:grpSp>
          <p:nvGrpSpPr>
            <p:cNvPr id="29" name="Group 129">
              <a:extLst>
                <a:ext uri="{FF2B5EF4-FFF2-40B4-BE49-F238E27FC236}">
                  <a16:creationId xmlns:a16="http://schemas.microsoft.com/office/drawing/2014/main" id="{8755B484-EC89-4D3C-8749-0308112E2B76}"/>
                </a:ext>
              </a:extLst>
            </p:cNvPr>
            <p:cNvGrpSpPr/>
            <p:nvPr/>
          </p:nvGrpSpPr>
          <p:grpSpPr>
            <a:xfrm>
              <a:off x="5126633" y="2557881"/>
              <a:ext cx="992052" cy="912013"/>
              <a:chOff x="5421313" y="2084388"/>
              <a:chExt cx="1308419" cy="1247776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5" name="Freeform 49">
                <a:extLst>
                  <a:ext uri="{FF2B5EF4-FFF2-40B4-BE49-F238E27FC236}">
                    <a16:creationId xmlns:a16="http://schemas.microsoft.com/office/drawing/2014/main" id="{AB371DB6-4C8A-4729-AD35-0F782CA52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8850" y="2387600"/>
                <a:ext cx="690882" cy="944564"/>
              </a:xfrm>
              <a:custGeom>
                <a:avLst/>
                <a:gdLst/>
                <a:ahLst/>
                <a:cxnLst>
                  <a:cxn ang="0">
                    <a:pos x="620" y="1638"/>
                  </a:cxn>
                  <a:cxn ang="0">
                    <a:pos x="1016" y="1602"/>
                  </a:cxn>
                  <a:cxn ang="0">
                    <a:pos x="1069" y="1489"/>
                  </a:cxn>
                  <a:cxn ang="0">
                    <a:pos x="1081" y="1402"/>
                  </a:cxn>
                  <a:cxn ang="0">
                    <a:pos x="1152" y="1306"/>
                  </a:cxn>
                  <a:cxn ang="0">
                    <a:pos x="1158" y="1247"/>
                  </a:cxn>
                  <a:cxn ang="0">
                    <a:pos x="1193" y="1194"/>
                  </a:cxn>
                  <a:cxn ang="0">
                    <a:pos x="1216" y="1224"/>
                  </a:cxn>
                  <a:cxn ang="0">
                    <a:pos x="1241" y="1194"/>
                  </a:cxn>
                  <a:cxn ang="0">
                    <a:pos x="1234" y="1118"/>
                  </a:cxn>
                  <a:cxn ang="0">
                    <a:pos x="1223" y="999"/>
                  </a:cxn>
                  <a:cxn ang="0">
                    <a:pos x="1122" y="674"/>
                  </a:cxn>
                  <a:cxn ang="0">
                    <a:pos x="1004" y="669"/>
                  </a:cxn>
                  <a:cxn ang="0">
                    <a:pos x="856" y="864"/>
                  </a:cxn>
                  <a:cxn ang="0">
                    <a:pos x="838" y="857"/>
                  </a:cxn>
                  <a:cxn ang="0">
                    <a:pos x="780" y="828"/>
                  </a:cxn>
                  <a:cxn ang="0">
                    <a:pos x="780" y="728"/>
                  </a:cxn>
                  <a:cxn ang="0">
                    <a:pos x="851" y="669"/>
                  </a:cxn>
                  <a:cxn ang="0">
                    <a:pos x="863" y="621"/>
                  </a:cxn>
                  <a:cxn ang="0">
                    <a:pos x="892" y="574"/>
                  </a:cxn>
                  <a:cxn ang="0">
                    <a:pos x="916" y="426"/>
                  </a:cxn>
                  <a:cxn ang="0">
                    <a:pos x="886" y="350"/>
                  </a:cxn>
                  <a:cxn ang="0">
                    <a:pos x="845" y="291"/>
                  </a:cxn>
                  <a:cxn ang="0">
                    <a:pos x="886" y="255"/>
                  </a:cxn>
                  <a:cxn ang="0">
                    <a:pos x="851" y="167"/>
                  </a:cxn>
                  <a:cxn ang="0">
                    <a:pos x="714" y="114"/>
                  </a:cxn>
                  <a:cxn ang="0">
                    <a:pos x="608" y="66"/>
                  </a:cxn>
                  <a:cxn ang="0">
                    <a:pos x="496" y="36"/>
                  </a:cxn>
                  <a:cxn ang="0">
                    <a:pos x="432" y="30"/>
                  </a:cxn>
                  <a:cxn ang="0">
                    <a:pos x="366" y="96"/>
                  </a:cxn>
                  <a:cxn ang="0">
                    <a:pos x="366" y="160"/>
                  </a:cxn>
                  <a:cxn ang="0">
                    <a:pos x="389" y="178"/>
                  </a:cxn>
                  <a:cxn ang="0">
                    <a:pos x="348" y="196"/>
                  </a:cxn>
                  <a:cxn ang="0">
                    <a:pos x="307" y="243"/>
                  </a:cxn>
                  <a:cxn ang="0">
                    <a:pos x="295" y="320"/>
                  </a:cxn>
                  <a:cxn ang="0">
                    <a:pos x="277" y="414"/>
                  </a:cxn>
                  <a:cxn ang="0">
                    <a:pos x="236" y="396"/>
                  </a:cxn>
                  <a:cxn ang="0">
                    <a:pos x="236" y="314"/>
                  </a:cxn>
                  <a:cxn ang="0">
                    <a:pos x="236" y="284"/>
                  </a:cxn>
                  <a:cxn ang="0">
                    <a:pos x="201" y="320"/>
                  </a:cxn>
                  <a:cxn ang="0">
                    <a:pos x="183" y="385"/>
                  </a:cxn>
                  <a:cxn ang="0">
                    <a:pos x="123" y="414"/>
                  </a:cxn>
                  <a:cxn ang="0">
                    <a:pos x="106" y="467"/>
                  </a:cxn>
                  <a:cxn ang="0">
                    <a:pos x="70" y="568"/>
                  </a:cxn>
                  <a:cxn ang="0">
                    <a:pos x="59" y="687"/>
                  </a:cxn>
                  <a:cxn ang="0">
                    <a:pos x="17" y="769"/>
                  </a:cxn>
                  <a:cxn ang="0">
                    <a:pos x="47" y="893"/>
                  </a:cxn>
                  <a:cxn ang="0">
                    <a:pos x="52" y="994"/>
                  </a:cxn>
                  <a:cxn ang="0">
                    <a:pos x="153" y="1212"/>
                  </a:cxn>
                  <a:cxn ang="0">
                    <a:pos x="171" y="1313"/>
                  </a:cxn>
                  <a:cxn ang="0">
                    <a:pos x="159" y="1336"/>
                  </a:cxn>
                  <a:cxn ang="0">
                    <a:pos x="136" y="1484"/>
                  </a:cxn>
                  <a:cxn ang="0">
                    <a:pos x="59" y="1661"/>
                  </a:cxn>
                  <a:cxn ang="0">
                    <a:pos x="0" y="1714"/>
                  </a:cxn>
                </a:cxnLst>
                <a:rect l="0" t="0" r="r" b="b"/>
                <a:pathLst>
                  <a:path w="1246" h="1714">
                    <a:moveTo>
                      <a:pt x="0" y="1714"/>
                    </a:moveTo>
                    <a:lnTo>
                      <a:pt x="620" y="1638"/>
                    </a:lnTo>
                    <a:lnTo>
                      <a:pt x="626" y="1655"/>
                    </a:lnTo>
                    <a:lnTo>
                      <a:pt x="1016" y="1602"/>
                    </a:lnTo>
                    <a:lnTo>
                      <a:pt x="1021" y="1584"/>
                    </a:lnTo>
                    <a:lnTo>
                      <a:pt x="1069" y="1489"/>
                    </a:lnTo>
                    <a:lnTo>
                      <a:pt x="1087" y="1466"/>
                    </a:lnTo>
                    <a:lnTo>
                      <a:pt x="1081" y="1402"/>
                    </a:lnTo>
                    <a:lnTo>
                      <a:pt x="1104" y="1348"/>
                    </a:lnTo>
                    <a:lnTo>
                      <a:pt x="1152" y="1306"/>
                    </a:lnTo>
                    <a:lnTo>
                      <a:pt x="1152" y="1260"/>
                    </a:lnTo>
                    <a:lnTo>
                      <a:pt x="1158" y="1247"/>
                    </a:lnTo>
                    <a:lnTo>
                      <a:pt x="1163" y="1218"/>
                    </a:lnTo>
                    <a:lnTo>
                      <a:pt x="1193" y="1194"/>
                    </a:lnTo>
                    <a:lnTo>
                      <a:pt x="1205" y="1218"/>
                    </a:lnTo>
                    <a:lnTo>
                      <a:pt x="1216" y="1224"/>
                    </a:lnTo>
                    <a:lnTo>
                      <a:pt x="1234" y="1212"/>
                    </a:lnTo>
                    <a:lnTo>
                      <a:pt x="1241" y="1194"/>
                    </a:lnTo>
                    <a:lnTo>
                      <a:pt x="1246" y="1171"/>
                    </a:lnTo>
                    <a:lnTo>
                      <a:pt x="1234" y="1118"/>
                    </a:lnTo>
                    <a:lnTo>
                      <a:pt x="1246" y="1047"/>
                    </a:lnTo>
                    <a:lnTo>
                      <a:pt x="1223" y="999"/>
                    </a:lnTo>
                    <a:lnTo>
                      <a:pt x="1216" y="905"/>
                    </a:lnTo>
                    <a:lnTo>
                      <a:pt x="1122" y="674"/>
                    </a:lnTo>
                    <a:lnTo>
                      <a:pt x="1033" y="644"/>
                    </a:lnTo>
                    <a:lnTo>
                      <a:pt x="1004" y="669"/>
                    </a:lnTo>
                    <a:lnTo>
                      <a:pt x="963" y="710"/>
                    </a:lnTo>
                    <a:lnTo>
                      <a:pt x="856" y="864"/>
                    </a:lnTo>
                    <a:lnTo>
                      <a:pt x="845" y="864"/>
                    </a:lnTo>
                    <a:lnTo>
                      <a:pt x="838" y="857"/>
                    </a:lnTo>
                    <a:lnTo>
                      <a:pt x="792" y="840"/>
                    </a:lnTo>
                    <a:lnTo>
                      <a:pt x="780" y="828"/>
                    </a:lnTo>
                    <a:lnTo>
                      <a:pt x="767" y="793"/>
                    </a:lnTo>
                    <a:lnTo>
                      <a:pt x="780" y="728"/>
                    </a:lnTo>
                    <a:lnTo>
                      <a:pt x="797" y="704"/>
                    </a:lnTo>
                    <a:lnTo>
                      <a:pt x="851" y="669"/>
                    </a:lnTo>
                    <a:lnTo>
                      <a:pt x="863" y="644"/>
                    </a:lnTo>
                    <a:lnTo>
                      <a:pt x="863" y="621"/>
                    </a:lnTo>
                    <a:lnTo>
                      <a:pt x="874" y="591"/>
                    </a:lnTo>
                    <a:lnTo>
                      <a:pt x="892" y="574"/>
                    </a:lnTo>
                    <a:lnTo>
                      <a:pt x="916" y="527"/>
                    </a:lnTo>
                    <a:lnTo>
                      <a:pt x="916" y="426"/>
                    </a:lnTo>
                    <a:lnTo>
                      <a:pt x="904" y="373"/>
                    </a:lnTo>
                    <a:lnTo>
                      <a:pt x="886" y="350"/>
                    </a:lnTo>
                    <a:lnTo>
                      <a:pt x="856" y="309"/>
                    </a:lnTo>
                    <a:lnTo>
                      <a:pt x="845" y="291"/>
                    </a:lnTo>
                    <a:lnTo>
                      <a:pt x="851" y="267"/>
                    </a:lnTo>
                    <a:lnTo>
                      <a:pt x="886" y="255"/>
                    </a:lnTo>
                    <a:lnTo>
                      <a:pt x="892" y="243"/>
                    </a:lnTo>
                    <a:lnTo>
                      <a:pt x="851" y="167"/>
                    </a:lnTo>
                    <a:lnTo>
                      <a:pt x="815" y="149"/>
                    </a:lnTo>
                    <a:lnTo>
                      <a:pt x="714" y="114"/>
                    </a:lnTo>
                    <a:lnTo>
                      <a:pt x="638" y="96"/>
                    </a:lnTo>
                    <a:lnTo>
                      <a:pt x="608" y="66"/>
                    </a:lnTo>
                    <a:lnTo>
                      <a:pt x="549" y="48"/>
                    </a:lnTo>
                    <a:lnTo>
                      <a:pt x="496" y="36"/>
                    </a:lnTo>
                    <a:lnTo>
                      <a:pt x="449" y="0"/>
                    </a:lnTo>
                    <a:lnTo>
                      <a:pt x="432" y="30"/>
                    </a:lnTo>
                    <a:lnTo>
                      <a:pt x="396" y="43"/>
                    </a:lnTo>
                    <a:lnTo>
                      <a:pt x="366" y="96"/>
                    </a:lnTo>
                    <a:lnTo>
                      <a:pt x="361" y="142"/>
                    </a:lnTo>
                    <a:lnTo>
                      <a:pt x="366" y="160"/>
                    </a:lnTo>
                    <a:lnTo>
                      <a:pt x="384" y="160"/>
                    </a:lnTo>
                    <a:lnTo>
                      <a:pt x="389" y="178"/>
                    </a:lnTo>
                    <a:lnTo>
                      <a:pt x="378" y="184"/>
                    </a:lnTo>
                    <a:lnTo>
                      <a:pt x="348" y="196"/>
                    </a:lnTo>
                    <a:lnTo>
                      <a:pt x="331" y="208"/>
                    </a:lnTo>
                    <a:lnTo>
                      <a:pt x="307" y="243"/>
                    </a:lnTo>
                    <a:lnTo>
                      <a:pt x="290" y="279"/>
                    </a:lnTo>
                    <a:lnTo>
                      <a:pt x="295" y="320"/>
                    </a:lnTo>
                    <a:lnTo>
                      <a:pt x="301" y="367"/>
                    </a:lnTo>
                    <a:lnTo>
                      <a:pt x="277" y="414"/>
                    </a:lnTo>
                    <a:lnTo>
                      <a:pt x="242" y="432"/>
                    </a:lnTo>
                    <a:lnTo>
                      <a:pt x="236" y="396"/>
                    </a:lnTo>
                    <a:lnTo>
                      <a:pt x="248" y="355"/>
                    </a:lnTo>
                    <a:lnTo>
                      <a:pt x="236" y="314"/>
                    </a:lnTo>
                    <a:lnTo>
                      <a:pt x="242" y="291"/>
                    </a:lnTo>
                    <a:lnTo>
                      <a:pt x="236" y="284"/>
                    </a:lnTo>
                    <a:lnTo>
                      <a:pt x="219" y="291"/>
                    </a:lnTo>
                    <a:lnTo>
                      <a:pt x="201" y="320"/>
                    </a:lnTo>
                    <a:lnTo>
                      <a:pt x="194" y="362"/>
                    </a:lnTo>
                    <a:lnTo>
                      <a:pt x="183" y="385"/>
                    </a:lnTo>
                    <a:lnTo>
                      <a:pt x="159" y="385"/>
                    </a:lnTo>
                    <a:lnTo>
                      <a:pt x="123" y="414"/>
                    </a:lnTo>
                    <a:lnTo>
                      <a:pt x="106" y="444"/>
                    </a:lnTo>
                    <a:lnTo>
                      <a:pt x="106" y="467"/>
                    </a:lnTo>
                    <a:lnTo>
                      <a:pt x="70" y="503"/>
                    </a:lnTo>
                    <a:lnTo>
                      <a:pt x="70" y="568"/>
                    </a:lnTo>
                    <a:lnTo>
                      <a:pt x="65" y="639"/>
                    </a:lnTo>
                    <a:lnTo>
                      <a:pt x="59" y="687"/>
                    </a:lnTo>
                    <a:lnTo>
                      <a:pt x="35" y="740"/>
                    </a:lnTo>
                    <a:lnTo>
                      <a:pt x="17" y="769"/>
                    </a:lnTo>
                    <a:lnTo>
                      <a:pt x="17" y="804"/>
                    </a:lnTo>
                    <a:lnTo>
                      <a:pt x="47" y="893"/>
                    </a:lnTo>
                    <a:lnTo>
                      <a:pt x="29" y="946"/>
                    </a:lnTo>
                    <a:lnTo>
                      <a:pt x="52" y="994"/>
                    </a:lnTo>
                    <a:lnTo>
                      <a:pt x="112" y="1111"/>
                    </a:lnTo>
                    <a:lnTo>
                      <a:pt x="153" y="1212"/>
                    </a:lnTo>
                    <a:lnTo>
                      <a:pt x="153" y="1295"/>
                    </a:lnTo>
                    <a:lnTo>
                      <a:pt x="171" y="1313"/>
                    </a:lnTo>
                    <a:lnTo>
                      <a:pt x="171" y="1324"/>
                    </a:lnTo>
                    <a:lnTo>
                      <a:pt x="159" y="1336"/>
                    </a:lnTo>
                    <a:lnTo>
                      <a:pt x="148" y="1425"/>
                    </a:lnTo>
                    <a:lnTo>
                      <a:pt x="136" y="1484"/>
                    </a:lnTo>
                    <a:lnTo>
                      <a:pt x="106" y="1542"/>
                    </a:lnTo>
                    <a:lnTo>
                      <a:pt x="59" y="1661"/>
                    </a:lnTo>
                    <a:lnTo>
                      <a:pt x="17" y="1702"/>
                    </a:lnTo>
                    <a:lnTo>
                      <a:pt x="0" y="1714"/>
                    </a:lnTo>
                    <a:close/>
                  </a:path>
                </a:pathLst>
              </a:custGeom>
              <a:grp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rPr>
                  <a:t>0.03%</a:t>
                </a:r>
              </a:p>
            </p:txBody>
          </p:sp>
          <p:sp>
            <p:nvSpPr>
              <p:cNvPr id="96" name="Freeform 51">
                <a:extLst>
                  <a:ext uri="{FF2B5EF4-FFF2-40B4-BE49-F238E27FC236}">
                    <a16:creationId xmlns:a16="http://schemas.microsoft.com/office/drawing/2014/main" id="{EF3422B0-9FD4-47F3-BB31-DA3ACFD58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1313" y="2084388"/>
                <a:ext cx="1028700" cy="508000"/>
              </a:xfrm>
              <a:custGeom>
                <a:avLst/>
                <a:gdLst/>
                <a:ahLst/>
                <a:cxnLst>
                  <a:cxn ang="0">
                    <a:pos x="83" y="372"/>
                  </a:cxn>
                  <a:cxn ang="0">
                    <a:pos x="183" y="301"/>
                  </a:cxn>
                  <a:cxn ang="0">
                    <a:pos x="461" y="130"/>
                  </a:cxn>
                  <a:cxn ang="0">
                    <a:pos x="609" y="12"/>
                  </a:cxn>
                  <a:cxn ang="0">
                    <a:pos x="721" y="18"/>
                  </a:cxn>
                  <a:cxn ang="0">
                    <a:pos x="644" y="89"/>
                  </a:cxn>
                  <a:cxn ang="0">
                    <a:pos x="538" y="201"/>
                  </a:cxn>
                  <a:cxn ang="0">
                    <a:pos x="550" y="278"/>
                  </a:cxn>
                  <a:cxn ang="0">
                    <a:pos x="656" y="225"/>
                  </a:cxn>
                  <a:cxn ang="0">
                    <a:pos x="921" y="367"/>
                  </a:cxn>
                  <a:cxn ang="0">
                    <a:pos x="1010" y="385"/>
                  </a:cxn>
                  <a:cxn ang="0">
                    <a:pos x="1040" y="402"/>
                  </a:cxn>
                  <a:cxn ang="0">
                    <a:pos x="1152" y="307"/>
                  </a:cxn>
                  <a:cxn ang="0">
                    <a:pos x="1501" y="195"/>
                  </a:cxn>
                  <a:cxn ang="0">
                    <a:pos x="1494" y="266"/>
                  </a:cxn>
                  <a:cxn ang="0">
                    <a:pos x="1560" y="325"/>
                  </a:cxn>
                  <a:cxn ang="0">
                    <a:pos x="1702" y="314"/>
                  </a:cxn>
                  <a:cxn ang="0">
                    <a:pos x="1790" y="426"/>
                  </a:cxn>
                  <a:cxn ang="0">
                    <a:pos x="1938" y="438"/>
                  </a:cxn>
                  <a:cxn ang="0">
                    <a:pos x="1926" y="496"/>
                  </a:cxn>
                  <a:cxn ang="0">
                    <a:pos x="1861" y="484"/>
                  </a:cxn>
                  <a:cxn ang="0">
                    <a:pos x="1778" y="496"/>
                  </a:cxn>
                  <a:cxn ang="0">
                    <a:pos x="1643" y="496"/>
                  </a:cxn>
                  <a:cxn ang="0">
                    <a:pos x="1625" y="561"/>
                  </a:cxn>
                  <a:cxn ang="0">
                    <a:pos x="1459" y="502"/>
                  </a:cxn>
                  <a:cxn ang="0">
                    <a:pos x="1342" y="550"/>
                  </a:cxn>
                  <a:cxn ang="0">
                    <a:pos x="1282" y="578"/>
                  </a:cxn>
                  <a:cxn ang="0">
                    <a:pos x="1187" y="585"/>
                  </a:cxn>
                  <a:cxn ang="0">
                    <a:pos x="1081" y="720"/>
                  </a:cxn>
                  <a:cxn ang="0">
                    <a:pos x="1099" y="649"/>
                  </a:cxn>
                  <a:cxn ang="0">
                    <a:pos x="1028" y="674"/>
                  </a:cxn>
                  <a:cxn ang="0">
                    <a:pos x="981" y="626"/>
                  </a:cxn>
                  <a:cxn ang="0">
                    <a:pos x="934" y="745"/>
                  </a:cxn>
                  <a:cxn ang="0">
                    <a:pos x="850" y="904"/>
                  </a:cxn>
                  <a:cxn ang="0">
                    <a:pos x="804" y="933"/>
                  </a:cxn>
                  <a:cxn ang="0">
                    <a:pos x="809" y="851"/>
                  </a:cxn>
                  <a:cxn ang="0">
                    <a:pos x="744" y="851"/>
                  </a:cxn>
                  <a:cxn ang="0">
                    <a:pos x="703" y="692"/>
                  </a:cxn>
                  <a:cxn ang="0">
                    <a:pos x="668" y="649"/>
                  </a:cxn>
                  <a:cxn ang="0">
                    <a:pos x="550" y="608"/>
                  </a:cxn>
                  <a:cxn ang="0">
                    <a:pos x="502" y="608"/>
                  </a:cxn>
                  <a:cxn ang="0">
                    <a:pos x="373" y="561"/>
                  </a:cxn>
                  <a:cxn ang="0">
                    <a:pos x="77" y="454"/>
                  </a:cxn>
                  <a:cxn ang="0">
                    <a:pos x="0" y="408"/>
                  </a:cxn>
                </a:cxnLst>
                <a:rect l="0" t="0" r="r" b="b"/>
                <a:pathLst>
                  <a:path w="1956" h="963">
                    <a:moveTo>
                      <a:pt x="0" y="408"/>
                    </a:moveTo>
                    <a:lnTo>
                      <a:pt x="59" y="390"/>
                    </a:lnTo>
                    <a:lnTo>
                      <a:pt x="83" y="372"/>
                    </a:lnTo>
                    <a:lnTo>
                      <a:pt x="148" y="337"/>
                    </a:lnTo>
                    <a:lnTo>
                      <a:pt x="160" y="307"/>
                    </a:lnTo>
                    <a:lnTo>
                      <a:pt x="183" y="301"/>
                    </a:lnTo>
                    <a:lnTo>
                      <a:pt x="295" y="266"/>
                    </a:lnTo>
                    <a:lnTo>
                      <a:pt x="366" y="225"/>
                    </a:lnTo>
                    <a:lnTo>
                      <a:pt x="461" y="130"/>
                    </a:lnTo>
                    <a:lnTo>
                      <a:pt x="485" y="124"/>
                    </a:lnTo>
                    <a:lnTo>
                      <a:pt x="561" y="41"/>
                    </a:lnTo>
                    <a:lnTo>
                      <a:pt x="609" y="12"/>
                    </a:lnTo>
                    <a:lnTo>
                      <a:pt x="697" y="0"/>
                    </a:lnTo>
                    <a:lnTo>
                      <a:pt x="715" y="5"/>
                    </a:lnTo>
                    <a:lnTo>
                      <a:pt x="721" y="18"/>
                    </a:lnTo>
                    <a:lnTo>
                      <a:pt x="674" y="48"/>
                    </a:lnTo>
                    <a:lnTo>
                      <a:pt x="662" y="53"/>
                    </a:lnTo>
                    <a:lnTo>
                      <a:pt x="644" y="89"/>
                    </a:lnTo>
                    <a:lnTo>
                      <a:pt x="586" y="154"/>
                    </a:lnTo>
                    <a:lnTo>
                      <a:pt x="556" y="183"/>
                    </a:lnTo>
                    <a:lnTo>
                      <a:pt x="538" y="201"/>
                    </a:lnTo>
                    <a:lnTo>
                      <a:pt x="526" y="260"/>
                    </a:lnTo>
                    <a:lnTo>
                      <a:pt x="538" y="301"/>
                    </a:lnTo>
                    <a:lnTo>
                      <a:pt x="550" y="278"/>
                    </a:lnTo>
                    <a:lnTo>
                      <a:pt x="597" y="236"/>
                    </a:lnTo>
                    <a:lnTo>
                      <a:pt x="632" y="236"/>
                    </a:lnTo>
                    <a:lnTo>
                      <a:pt x="656" y="225"/>
                    </a:lnTo>
                    <a:lnTo>
                      <a:pt x="768" y="278"/>
                    </a:lnTo>
                    <a:lnTo>
                      <a:pt x="857" y="378"/>
                    </a:lnTo>
                    <a:lnTo>
                      <a:pt x="921" y="367"/>
                    </a:lnTo>
                    <a:lnTo>
                      <a:pt x="964" y="367"/>
                    </a:lnTo>
                    <a:lnTo>
                      <a:pt x="987" y="385"/>
                    </a:lnTo>
                    <a:lnTo>
                      <a:pt x="1010" y="385"/>
                    </a:lnTo>
                    <a:lnTo>
                      <a:pt x="1017" y="378"/>
                    </a:lnTo>
                    <a:lnTo>
                      <a:pt x="1040" y="390"/>
                    </a:lnTo>
                    <a:lnTo>
                      <a:pt x="1040" y="402"/>
                    </a:lnTo>
                    <a:lnTo>
                      <a:pt x="1058" y="390"/>
                    </a:lnTo>
                    <a:lnTo>
                      <a:pt x="1075" y="367"/>
                    </a:lnTo>
                    <a:lnTo>
                      <a:pt x="1152" y="307"/>
                    </a:lnTo>
                    <a:lnTo>
                      <a:pt x="1406" y="243"/>
                    </a:lnTo>
                    <a:lnTo>
                      <a:pt x="1471" y="207"/>
                    </a:lnTo>
                    <a:lnTo>
                      <a:pt x="1501" y="195"/>
                    </a:lnTo>
                    <a:lnTo>
                      <a:pt x="1512" y="213"/>
                    </a:lnTo>
                    <a:lnTo>
                      <a:pt x="1494" y="248"/>
                    </a:lnTo>
                    <a:lnTo>
                      <a:pt x="1494" y="266"/>
                    </a:lnTo>
                    <a:lnTo>
                      <a:pt x="1524" y="325"/>
                    </a:lnTo>
                    <a:lnTo>
                      <a:pt x="1542" y="337"/>
                    </a:lnTo>
                    <a:lnTo>
                      <a:pt x="1560" y="325"/>
                    </a:lnTo>
                    <a:lnTo>
                      <a:pt x="1601" y="331"/>
                    </a:lnTo>
                    <a:lnTo>
                      <a:pt x="1619" y="319"/>
                    </a:lnTo>
                    <a:lnTo>
                      <a:pt x="1702" y="314"/>
                    </a:lnTo>
                    <a:lnTo>
                      <a:pt x="1737" y="337"/>
                    </a:lnTo>
                    <a:lnTo>
                      <a:pt x="1766" y="396"/>
                    </a:lnTo>
                    <a:lnTo>
                      <a:pt x="1790" y="426"/>
                    </a:lnTo>
                    <a:lnTo>
                      <a:pt x="1855" y="449"/>
                    </a:lnTo>
                    <a:lnTo>
                      <a:pt x="1920" y="438"/>
                    </a:lnTo>
                    <a:lnTo>
                      <a:pt x="1938" y="438"/>
                    </a:lnTo>
                    <a:lnTo>
                      <a:pt x="1956" y="449"/>
                    </a:lnTo>
                    <a:lnTo>
                      <a:pt x="1956" y="472"/>
                    </a:lnTo>
                    <a:lnTo>
                      <a:pt x="1926" y="496"/>
                    </a:lnTo>
                    <a:lnTo>
                      <a:pt x="1885" y="502"/>
                    </a:lnTo>
                    <a:lnTo>
                      <a:pt x="1867" y="496"/>
                    </a:lnTo>
                    <a:lnTo>
                      <a:pt x="1861" y="484"/>
                    </a:lnTo>
                    <a:lnTo>
                      <a:pt x="1849" y="484"/>
                    </a:lnTo>
                    <a:lnTo>
                      <a:pt x="1808" y="508"/>
                    </a:lnTo>
                    <a:lnTo>
                      <a:pt x="1778" y="496"/>
                    </a:lnTo>
                    <a:lnTo>
                      <a:pt x="1755" y="496"/>
                    </a:lnTo>
                    <a:lnTo>
                      <a:pt x="1684" y="508"/>
                    </a:lnTo>
                    <a:lnTo>
                      <a:pt x="1643" y="496"/>
                    </a:lnTo>
                    <a:lnTo>
                      <a:pt x="1625" y="508"/>
                    </a:lnTo>
                    <a:lnTo>
                      <a:pt x="1636" y="550"/>
                    </a:lnTo>
                    <a:lnTo>
                      <a:pt x="1625" y="561"/>
                    </a:lnTo>
                    <a:lnTo>
                      <a:pt x="1608" y="555"/>
                    </a:lnTo>
                    <a:lnTo>
                      <a:pt x="1565" y="520"/>
                    </a:lnTo>
                    <a:lnTo>
                      <a:pt x="1459" y="502"/>
                    </a:lnTo>
                    <a:lnTo>
                      <a:pt x="1436" y="508"/>
                    </a:lnTo>
                    <a:lnTo>
                      <a:pt x="1412" y="496"/>
                    </a:lnTo>
                    <a:lnTo>
                      <a:pt x="1342" y="550"/>
                    </a:lnTo>
                    <a:lnTo>
                      <a:pt x="1324" y="550"/>
                    </a:lnTo>
                    <a:lnTo>
                      <a:pt x="1294" y="567"/>
                    </a:lnTo>
                    <a:lnTo>
                      <a:pt x="1282" y="578"/>
                    </a:lnTo>
                    <a:lnTo>
                      <a:pt x="1271" y="585"/>
                    </a:lnTo>
                    <a:lnTo>
                      <a:pt x="1228" y="578"/>
                    </a:lnTo>
                    <a:lnTo>
                      <a:pt x="1187" y="585"/>
                    </a:lnTo>
                    <a:lnTo>
                      <a:pt x="1182" y="621"/>
                    </a:lnTo>
                    <a:lnTo>
                      <a:pt x="1170" y="638"/>
                    </a:lnTo>
                    <a:lnTo>
                      <a:pt x="1081" y="720"/>
                    </a:lnTo>
                    <a:lnTo>
                      <a:pt x="1070" y="715"/>
                    </a:lnTo>
                    <a:lnTo>
                      <a:pt x="1063" y="703"/>
                    </a:lnTo>
                    <a:lnTo>
                      <a:pt x="1099" y="649"/>
                    </a:lnTo>
                    <a:lnTo>
                      <a:pt x="1093" y="626"/>
                    </a:lnTo>
                    <a:lnTo>
                      <a:pt x="1046" y="626"/>
                    </a:lnTo>
                    <a:lnTo>
                      <a:pt x="1028" y="674"/>
                    </a:lnTo>
                    <a:lnTo>
                      <a:pt x="1010" y="697"/>
                    </a:lnTo>
                    <a:lnTo>
                      <a:pt x="992" y="667"/>
                    </a:lnTo>
                    <a:lnTo>
                      <a:pt x="981" y="626"/>
                    </a:lnTo>
                    <a:lnTo>
                      <a:pt x="975" y="632"/>
                    </a:lnTo>
                    <a:lnTo>
                      <a:pt x="964" y="692"/>
                    </a:lnTo>
                    <a:lnTo>
                      <a:pt x="934" y="745"/>
                    </a:lnTo>
                    <a:lnTo>
                      <a:pt x="910" y="803"/>
                    </a:lnTo>
                    <a:lnTo>
                      <a:pt x="893" y="839"/>
                    </a:lnTo>
                    <a:lnTo>
                      <a:pt x="850" y="904"/>
                    </a:lnTo>
                    <a:lnTo>
                      <a:pt x="850" y="945"/>
                    </a:lnTo>
                    <a:lnTo>
                      <a:pt x="845" y="963"/>
                    </a:lnTo>
                    <a:lnTo>
                      <a:pt x="804" y="933"/>
                    </a:lnTo>
                    <a:lnTo>
                      <a:pt x="792" y="892"/>
                    </a:lnTo>
                    <a:lnTo>
                      <a:pt x="809" y="874"/>
                    </a:lnTo>
                    <a:lnTo>
                      <a:pt x="809" y="851"/>
                    </a:lnTo>
                    <a:lnTo>
                      <a:pt x="804" y="845"/>
                    </a:lnTo>
                    <a:lnTo>
                      <a:pt x="756" y="857"/>
                    </a:lnTo>
                    <a:lnTo>
                      <a:pt x="744" y="851"/>
                    </a:lnTo>
                    <a:lnTo>
                      <a:pt x="762" y="750"/>
                    </a:lnTo>
                    <a:lnTo>
                      <a:pt x="756" y="715"/>
                    </a:lnTo>
                    <a:lnTo>
                      <a:pt x="703" y="692"/>
                    </a:lnTo>
                    <a:lnTo>
                      <a:pt x="662" y="679"/>
                    </a:lnTo>
                    <a:lnTo>
                      <a:pt x="662" y="662"/>
                    </a:lnTo>
                    <a:lnTo>
                      <a:pt x="668" y="649"/>
                    </a:lnTo>
                    <a:lnTo>
                      <a:pt x="650" y="638"/>
                    </a:lnTo>
                    <a:lnTo>
                      <a:pt x="609" y="621"/>
                    </a:lnTo>
                    <a:lnTo>
                      <a:pt x="550" y="608"/>
                    </a:lnTo>
                    <a:lnTo>
                      <a:pt x="526" y="614"/>
                    </a:lnTo>
                    <a:lnTo>
                      <a:pt x="508" y="626"/>
                    </a:lnTo>
                    <a:lnTo>
                      <a:pt x="502" y="608"/>
                    </a:lnTo>
                    <a:lnTo>
                      <a:pt x="461" y="608"/>
                    </a:lnTo>
                    <a:lnTo>
                      <a:pt x="408" y="561"/>
                    </a:lnTo>
                    <a:lnTo>
                      <a:pt x="373" y="561"/>
                    </a:lnTo>
                    <a:lnTo>
                      <a:pt x="107" y="508"/>
                    </a:lnTo>
                    <a:lnTo>
                      <a:pt x="89" y="496"/>
                    </a:lnTo>
                    <a:lnTo>
                      <a:pt x="77" y="454"/>
                    </a:lnTo>
                    <a:lnTo>
                      <a:pt x="53" y="438"/>
                    </a:lnTo>
                    <a:lnTo>
                      <a:pt x="18" y="431"/>
                    </a:lnTo>
                    <a:lnTo>
                      <a:pt x="0" y="408"/>
                    </a:lnTo>
                    <a:close/>
                  </a:path>
                </a:pathLst>
              </a:custGeom>
              <a:grp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sp>
          <p:nvSpPr>
            <p:cNvPr id="30" name="Freeform 53">
              <a:extLst>
                <a:ext uri="{FF2B5EF4-FFF2-40B4-BE49-F238E27FC236}">
                  <a16:creationId xmlns:a16="http://schemas.microsoft.com/office/drawing/2014/main" id="{321C0717-24E8-4BEE-9F76-E6540168A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4581" y="3409556"/>
              <a:ext cx="389984" cy="660223"/>
            </a:xfrm>
            <a:custGeom>
              <a:avLst/>
              <a:gdLst/>
              <a:ahLst/>
              <a:cxnLst>
                <a:cxn ang="0">
                  <a:pos x="30" y="99"/>
                </a:cxn>
                <a:cxn ang="0">
                  <a:pos x="112" y="1063"/>
                </a:cxn>
                <a:cxn ang="0">
                  <a:pos x="101" y="1080"/>
                </a:cxn>
                <a:cxn ang="0">
                  <a:pos x="107" y="1116"/>
                </a:cxn>
                <a:cxn ang="0">
                  <a:pos x="95" y="1163"/>
                </a:cxn>
                <a:cxn ang="0">
                  <a:pos x="130" y="1240"/>
                </a:cxn>
                <a:cxn ang="0">
                  <a:pos x="142" y="1323"/>
                </a:cxn>
                <a:cxn ang="0">
                  <a:pos x="101" y="1405"/>
                </a:cxn>
                <a:cxn ang="0">
                  <a:pos x="101" y="1428"/>
                </a:cxn>
                <a:cxn ang="0">
                  <a:pos x="71" y="1494"/>
                </a:cxn>
                <a:cxn ang="0">
                  <a:pos x="18" y="1541"/>
                </a:cxn>
                <a:cxn ang="0">
                  <a:pos x="18" y="1600"/>
                </a:cxn>
                <a:cxn ang="0">
                  <a:pos x="0" y="1671"/>
                </a:cxn>
                <a:cxn ang="0">
                  <a:pos x="0" y="1694"/>
                </a:cxn>
                <a:cxn ang="0">
                  <a:pos x="6" y="1707"/>
                </a:cxn>
                <a:cxn ang="0">
                  <a:pos x="30" y="1712"/>
                </a:cxn>
                <a:cxn ang="0">
                  <a:pos x="59" y="1701"/>
                </a:cxn>
                <a:cxn ang="0">
                  <a:pos x="54" y="1694"/>
                </a:cxn>
                <a:cxn ang="0">
                  <a:pos x="66" y="1659"/>
                </a:cxn>
                <a:cxn ang="0">
                  <a:pos x="124" y="1666"/>
                </a:cxn>
                <a:cxn ang="0">
                  <a:pos x="201" y="1636"/>
                </a:cxn>
                <a:cxn ang="0">
                  <a:pos x="295" y="1677"/>
                </a:cxn>
                <a:cxn ang="0">
                  <a:pos x="302" y="1689"/>
                </a:cxn>
                <a:cxn ang="0">
                  <a:pos x="325" y="1683"/>
                </a:cxn>
                <a:cxn ang="0">
                  <a:pos x="343" y="1623"/>
                </a:cxn>
                <a:cxn ang="0">
                  <a:pos x="396" y="1600"/>
                </a:cxn>
                <a:cxn ang="0">
                  <a:pos x="414" y="1630"/>
                </a:cxn>
                <a:cxn ang="0">
                  <a:pos x="449" y="1653"/>
                </a:cxn>
                <a:cxn ang="0">
                  <a:pos x="473" y="1630"/>
                </a:cxn>
                <a:cxn ang="0">
                  <a:pos x="497" y="1547"/>
                </a:cxn>
                <a:cxn ang="0">
                  <a:pos x="520" y="1524"/>
                </a:cxn>
                <a:cxn ang="0">
                  <a:pos x="543" y="1524"/>
                </a:cxn>
                <a:cxn ang="0">
                  <a:pos x="579" y="1565"/>
                </a:cxn>
                <a:cxn ang="0">
                  <a:pos x="657" y="1565"/>
                </a:cxn>
                <a:cxn ang="0">
                  <a:pos x="674" y="1494"/>
                </a:cxn>
                <a:cxn ang="0">
                  <a:pos x="804" y="1323"/>
                </a:cxn>
                <a:cxn ang="0">
                  <a:pos x="804" y="1263"/>
                </a:cxn>
                <a:cxn ang="0">
                  <a:pos x="833" y="1252"/>
                </a:cxn>
                <a:cxn ang="0">
                  <a:pos x="886" y="1258"/>
                </a:cxn>
                <a:cxn ang="0">
                  <a:pos x="928" y="1222"/>
                </a:cxn>
                <a:cxn ang="0">
                  <a:pos x="964" y="1217"/>
                </a:cxn>
                <a:cxn ang="0">
                  <a:pos x="975" y="1187"/>
                </a:cxn>
                <a:cxn ang="0">
                  <a:pos x="957" y="1121"/>
                </a:cxn>
                <a:cxn ang="0">
                  <a:pos x="957" y="1098"/>
                </a:cxn>
                <a:cxn ang="0">
                  <a:pos x="969" y="1068"/>
                </a:cxn>
                <a:cxn ang="0">
                  <a:pos x="851" y="17"/>
                </a:cxn>
                <a:cxn ang="0">
                  <a:pos x="845" y="0"/>
                </a:cxn>
                <a:cxn ang="0">
                  <a:pos x="225" y="76"/>
                </a:cxn>
                <a:cxn ang="0">
                  <a:pos x="208" y="94"/>
                </a:cxn>
                <a:cxn ang="0">
                  <a:pos x="160" y="112"/>
                </a:cxn>
                <a:cxn ang="0">
                  <a:pos x="130" y="124"/>
                </a:cxn>
                <a:cxn ang="0">
                  <a:pos x="77" y="135"/>
                </a:cxn>
                <a:cxn ang="0">
                  <a:pos x="30" y="99"/>
                </a:cxn>
              </a:cxnLst>
              <a:rect l="0" t="0" r="r" b="b"/>
              <a:pathLst>
                <a:path w="975" h="1712">
                  <a:moveTo>
                    <a:pt x="30" y="99"/>
                  </a:moveTo>
                  <a:lnTo>
                    <a:pt x="112" y="1063"/>
                  </a:lnTo>
                  <a:lnTo>
                    <a:pt x="101" y="1080"/>
                  </a:lnTo>
                  <a:lnTo>
                    <a:pt x="107" y="1116"/>
                  </a:lnTo>
                  <a:lnTo>
                    <a:pt x="95" y="1163"/>
                  </a:lnTo>
                  <a:lnTo>
                    <a:pt x="130" y="1240"/>
                  </a:lnTo>
                  <a:lnTo>
                    <a:pt x="142" y="1323"/>
                  </a:lnTo>
                  <a:lnTo>
                    <a:pt x="101" y="1405"/>
                  </a:lnTo>
                  <a:lnTo>
                    <a:pt x="101" y="1428"/>
                  </a:lnTo>
                  <a:lnTo>
                    <a:pt x="71" y="1494"/>
                  </a:lnTo>
                  <a:lnTo>
                    <a:pt x="18" y="1541"/>
                  </a:lnTo>
                  <a:lnTo>
                    <a:pt x="18" y="1600"/>
                  </a:lnTo>
                  <a:lnTo>
                    <a:pt x="0" y="1671"/>
                  </a:lnTo>
                  <a:lnTo>
                    <a:pt x="0" y="1694"/>
                  </a:lnTo>
                  <a:lnTo>
                    <a:pt x="6" y="1707"/>
                  </a:lnTo>
                  <a:lnTo>
                    <a:pt x="30" y="1712"/>
                  </a:lnTo>
                  <a:lnTo>
                    <a:pt x="59" y="1701"/>
                  </a:lnTo>
                  <a:lnTo>
                    <a:pt x="54" y="1694"/>
                  </a:lnTo>
                  <a:lnTo>
                    <a:pt x="66" y="1659"/>
                  </a:lnTo>
                  <a:lnTo>
                    <a:pt x="124" y="1666"/>
                  </a:lnTo>
                  <a:lnTo>
                    <a:pt x="201" y="1636"/>
                  </a:lnTo>
                  <a:lnTo>
                    <a:pt x="295" y="1677"/>
                  </a:lnTo>
                  <a:lnTo>
                    <a:pt x="302" y="1689"/>
                  </a:lnTo>
                  <a:lnTo>
                    <a:pt x="325" y="1683"/>
                  </a:lnTo>
                  <a:lnTo>
                    <a:pt x="343" y="1623"/>
                  </a:lnTo>
                  <a:lnTo>
                    <a:pt x="396" y="1600"/>
                  </a:lnTo>
                  <a:lnTo>
                    <a:pt x="414" y="1630"/>
                  </a:lnTo>
                  <a:lnTo>
                    <a:pt x="449" y="1653"/>
                  </a:lnTo>
                  <a:lnTo>
                    <a:pt x="473" y="1630"/>
                  </a:lnTo>
                  <a:lnTo>
                    <a:pt x="497" y="1547"/>
                  </a:lnTo>
                  <a:lnTo>
                    <a:pt x="520" y="1524"/>
                  </a:lnTo>
                  <a:lnTo>
                    <a:pt x="543" y="1524"/>
                  </a:lnTo>
                  <a:lnTo>
                    <a:pt x="579" y="1565"/>
                  </a:lnTo>
                  <a:lnTo>
                    <a:pt x="657" y="1565"/>
                  </a:lnTo>
                  <a:lnTo>
                    <a:pt x="674" y="1494"/>
                  </a:lnTo>
                  <a:lnTo>
                    <a:pt x="804" y="1323"/>
                  </a:lnTo>
                  <a:lnTo>
                    <a:pt x="804" y="1263"/>
                  </a:lnTo>
                  <a:lnTo>
                    <a:pt x="833" y="1252"/>
                  </a:lnTo>
                  <a:lnTo>
                    <a:pt x="886" y="1258"/>
                  </a:lnTo>
                  <a:lnTo>
                    <a:pt x="928" y="1222"/>
                  </a:lnTo>
                  <a:lnTo>
                    <a:pt x="964" y="1217"/>
                  </a:lnTo>
                  <a:lnTo>
                    <a:pt x="975" y="1187"/>
                  </a:lnTo>
                  <a:lnTo>
                    <a:pt x="957" y="1121"/>
                  </a:lnTo>
                  <a:lnTo>
                    <a:pt x="957" y="1098"/>
                  </a:lnTo>
                  <a:lnTo>
                    <a:pt x="969" y="1068"/>
                  </a:lnTo>
                  <a:lnTo>
                    <a:pt x="851" y="17"/>
                  </a:lnTo>
                  <a:lnTo>
                    <a:pt x="845" y="0"/>
                  </a:lnTo>
                  <a:lnTo>
                    <a:pt x="225" y="76"/>
                  </a:lnTo>
                  <a:lnTo>
                    <a:pt x="208" y="94"/>
                  </a:lnTo>
                  <a:lnTo>
                    <a:pt x="160" y="112"/>
                  </a:lnTo>
                  <a:lnTo>
                    <a:pt x="130" y="124"/>
                  </a:lnTo>
                  <a:lnTo>
                    <a:pt x="77" y="135"/>
                  </a:lnTo>
                  <a:lnTo>
                    <a:pt x="30" y="99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0.5% </a:t>
              </a:r>
            </a:p>
          </p:txBody>
        </p:sp>
        <p:sp>
          <p:nvSpPr>
            <p:cNvPr id="31" name="Freeform 56">
              <a:extLst>
                <a:ext uri="{FF2B5EF4-FFF2-40B4-BE49-F238E27FC236}">
                  <a16:creationId xmlns:a16="http://schemas.microsoft.com/office/drawing/2014/main" id="{E24B85BA-0F0E-4C85-A8F8-16044E3CA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680" y="3817990"/>
              <a:ext cx="940053" cy="466449"/>
            </a:xfrm>
            <a:custGeom>
              <a:avLst/>
              <a:gdLst/>
              <a:ahLst/>
              <a:cxnLst>
                <a:cxn ang="0">
                  <a:pos x="472" y="1176"/>
                </a:cxn>
                <a:cxn ang="0">
                  <a:pos x="461" y="1110"/>
                </a:cxn>
                <a:cxn ang="0">
                  <a:pos x="532" y="1116"/>
                </a:cxn>
                <a:cxn ang="0">
                  <a:pos x="1890" y="974"/>
                </a:cxn>
                <a:cxn ang="0">
                  <a:pos x="2026" y="903"/>
                </a:cxn>
                <a:cxn ang="0">
                  <a:pos x="2103" y="826"/>
                </a:cxn>
                <a:cxn ang="0">
                  <a:pos x="2115" y="785"/>
                </a:cxn>
                <a:cxn ang="0">
                  <a:pos x="2150" y="732"/>
                </a:cxn>
                <a:cxn ang="0">
                  <a:pos x="2345" y="560"/>
                </a:cxn>
                <a:cxn ang="0">
                  <a:pos x="2333" y="532"/>
                </a:cxn>
                <a:cxn ang="0">
                  <a:pos x="2303" y="507"/>
                </a:cxn>
                <a:cxn ang="0">
                  <a:pos x="2262" y="484"/>
                </a:cxn>
                <a:cxn ang="0">
                  <a:pos x="2239" y="478"/>
                </a:cxn>
                <a:cxn ang="0">
                  <a:pos x="2133" y="337"/>
                </a:cxn>
                <a:cxn ang="0">
                  <a:pos x="2126" y="283"/>
                </a:cxn>
                <a:cxn ang="0">
                  <a:pos x="2120" y="195"/>
                </a:cxn>
                <a:cxn ang="0">
                  <a:pos x="2074" y="159"/>
                </a:cxn>
                <a:cxn ang="0">
                  <a:pos x="2003" y="100"/>
                </a:cxn>
                <a:cxn ang="0">
                  <a:pos x="1950" y="106"/>
                </a:cxn>
                <a:cxn ang="0">
                  <a:pos x="1914" y="136"/>
                </a:cxn>
                <a:cxn ang="0">
                  <a:pos x="1861" y="154"/>
                </a:cxn>
                <a:cxn ang="0">
                  <a:pos x="1783" y="136"/>
                </a:cxn>
                <a:cxn ang="0">
                  <a:pos x="1689" y="118"/>
                </a:cxn>
                <a:cxn ang="0">
                  <a:pos x="1583" y="106"/>
                </a:cxn>
                <a:cxn ang="0">
                  <a:pos x="1489" y="0"/>
                </a:cxn>
                <a:cxn ang="0">
                  <a:pos x="1441" y="23"/>
                </a:cxn>
                <a:cxn ang="0">
                  <a:pos x="1382" y="5"/>
                </a:cxn>
                <a:cxn ang="0">
                  <a:pos x="1370" y="58"/>
                </a:cxn>
                <a:cxn ang="0">
                  <a:pos x="1377" y="154"/>
                </a:cxn>
                <a:cxn ang="0">
                  <a:pos x="1299" y="195"/>
                </a:cxn>
                <a:cxn ang="0">
                  <a:pos x="1217" y="200"/>
                </a:cxn>
                <a:cxn ang="0">
                  <a:pos x="1087" y="431"/>
                </a:cxn>
                <a:cxn ang="0">
                  <a:pos x="992" y="502"/>
                </a:cxn>
                <a:cxn ang="0">
                  <a:pos x="933" y="461"/>
                </a:cxn>
                <a:cxn ang="0">
                  <a:pos x="886" y="567"/>
                </a:cxn>
                <a:cxn ang="0">
                  <a:pos x="827" y="567"/>
                </a:cxn>
                <a:cxn ang="0">
                  <a:pos x="756" y="560"/>
                </a:cxn>
                <a:cxn ang="0">
                  <a:pos x="715" y="626"/>
                </a:cxn>
                <a:cxn ang="0">
                  <a:pos x="614" y="573"/>
                </a:cxn>
                <a:cxn ang="0">
                  <a:pos x="479" y="596"/>
                </a:cxn>
                <a:cxn ang="0">
                  <a:pos x="472" y="638"/>
                </a:cxn>
                <a:cxn ang="0">
                  <a:pos x="419" y="644"/>
                </a:cxn>
                <a:cxn ang="0">
                  <a:pos x="413" y="667"/>
                </a:cxn>
                <a:cxn ang="0">
                  <a:pos x="396" y="709"/>
                </a:cxn>
                <a:cxn ang="0">
                  <a:pos x="426" y="762"/>
                </a:cxn>
                <a:cxn ang="0">
                  <a:pos x="325" y="803"/>
                </a:cxn>
                <a:cxn ang="0">
                  <a:pos x="301" y="862"/>
                </a:cxn>
                <a:cxn ang="0">
                  <a:pos x="271" y="963"/>
                </a:cxn>
                <a:cxn ang="0">
                  <a:pos x="195" y="910"/>
                </a:cxn>
                <a:cxn ang="0">
                  <a:pos x="101" y="921"/>
                </a:cxn>
                <a:cxn ang="0">
                  <a:pos x="89" y="1004"/>
                </a:cxn>
                <a:cxn ang="0">
                  <a:pos x="118" y="1016"/>
                </a:cxn>
                <a:cxn ang="0">
                  <a:pos x="94" y="1158"/>
                </a:cxn>
                <a:cxn ang="0">
                  <a:pos x="59" y="1163"/>
                </a:cxn>
                <a:cxn ang="0">
                  <a:pos x="0" y="1211"/>
                </a:cxn>
              </a:cxnLst>
              <a:rect l="0" t="0" r="r" b="b"/>
              <a:pathLst>
                <a:path w="2357" h="1211">
                  <a:moveTo>
                    <a:pt x="0" y="1211"/>
                  </a:moveTo>
                  <a:lnTo>
                    <a:pt x="472" y="1176"/>
                  </a:lnTo>
                  <a:lnTo>
                    <a:pt x="472" y="1134"/>
                  </a:lnTo>
                  <a:lnTo>
                    <a:pt x="461" y="1110"/>
                  </a:lnTo>
                  <a:lnTo>
                    <a:pt x="514" y="1105"/>
                  </a:lnTo>
                  <a:lnTo>
                    <a:pt x="532" y="1116"/>
                  </a:lnTo>
                  <a:lnTo>
                    <a:pt x="1867" y="998"/>
                  </a:lnTo>
                  <a:lnTo>
                    <a:pt x="1890" y="974"/>
                  </a:lnTo>
                  <a:lnTo>
                    <a:pt x="1914" y="956"/>
                  </a:lnTo>
                  <a:lnTo>
                    <a:pt x="2026" y="903"/>
                  </a:lnTo>
                  <a:lnTo>
                    <a:pt x="2044" y="874"/>
                  </a:lnTo>
                  <a:lnTo>
                    <a:pt x="2103" y="826"/>
                  </a:lnTo>
                  <a:lnTo>
                    <a:pt x="2109" y="797"/>
                  </a:lnTo>
                  <a:lnTo>
                    <a:pt x="2115" y="785"/>
                  </a:lnTo>
                  <a:lnTo>
                    <a:pt x="2150" y="768"/>
                  </a:lnTo>
                  <a:lnTo>
                    <a:pt x="2150" y="732"/>
                  </a:lnTo>
                  <a:lnTo>
                    <a:pt x="2186" y="702"/>
                  </a:lnTo>
                  <a:lnTo>
                    <a:pt x="2345" y="560"/>
                  </a:lnTo>
                  <a:lnTo>
                    <a:pt x="2357" y="532"/>
                  </a:lnTo>
                  <a:lnTo>
                    <a:pt x="2333" y="532"/>
                  </a:lnTo>
                  <a:lnTo>
                    <a:pt x="2315" y="514"/>
                  </a:lnTo>
                  <a:lnTo>
                    <a:pt x="2303" y="507"/>
                  </a:lnTo>
                  <a:lnTo>
                    <a:pt x="2298" y="502"/>
                  </a:lnTo>
                  <a:lnTo>
                    <a:pt x="2262" y="484"/>
                  </a:lnTo>
                  <a:lnTo>
                    <a:pt x="2250" y="490"/>
                  </a:lnTo>
                  <a:lnTo>
                    <a:pt x="2239" y="478"/>
                  </a:lnTo>
                  <a:lnTo>
                    <a:pt x="2197" y="419"/>
                  </a:lnTo>
                  <a:lnTo>
                    <a:pt x="2133" y="337"/>
                  </a:lnTo>
                  <a:lnTo>
                    <a:pt x="2126" y="307"/>
                  </a:lnTo>
                  <a:lnTo>
                    <a:pt x="2126" y="283"/>
                  </a:lnTo>
                  <a:lnTo>
                    <a:pt x="2126" y="248"/>
                  </a:lnTo>
                  <a:lnTo>
                    <a:pt x="2120" y="195"/>
                  </a:lnTo>
                  <a:lnTo>
                    <a:pt x="2103" y="182"/>
                  </a:lnTo>
                  <a:lnTo>
                    <a:pt x="2074" y="159"/>
                  </a:lnTo>
                  <a:lnTo>
                    <a:pt x="2032" y="147"/>
                  </a:lnTo>
                  <a:lnTo>
                    <a:pt x="2003" y="100"/>
                  </a:lnTo>
                  <a:lnTo>
                    <a:pt x="1991" y="76"/>
                  </a:lnTo>
                  <a:lnTo>
                    <a:pt x="1950" y="106"/>
                  </a:lnTo>
                  <a:lnTo>
                    <a:pt x="1943" y="124"/>
                  </a:lnTo>
                  <a:lnTo>
                    <a:pt x="1914" y="136"/>
                  </a:lnTo>
                  <a:lnTo>
                    <a:pt x="1908" y="147"/>
                  </a:lnTo>
                  <a:lnTo>
                    <a:pt x="1861" y="154"/>
                  </a:lnTo>
                  <a:lnTo>
                    <a:pt x="1808" y="124"/>
                  </a:lnTo>
                  <a:lnTo>
                    <a:pt x="1783" y="136"/>
                  </a:lnTo>
                  <a:lnTo>
                    <a:pt x="1760" y="165"/>
                  </a:lnTo>
                  <a:lnTo>
                    <a:pt x="1689" y="118"/>
                  </a:lnTo>
                  <a:lnTo>
                    <a:pt x="1630" y="124"/>
                  </a:lnTo>
                  <a:lnTo>
                    <a:pt x="1583" y="106"/>
                  </a:lnTo>
                  <a:lnTo>
                    <a:pt x="1554" y="47"/>
                  </a:lnTo>
                  <a:lnTo>
                    <a:pt x="1489" y="0"/>
                  </a:lnTo>
                  <a:lnTo>
                    <a:pt x="1459" y="23"/>
                  </a:lnTo>
                  <a:lnTo>
                    <a:pt x="1441" y="23"/>
                  </a:lnTo>
                  <a:lnTo>
                    <a:pt x="1412" y="5"/>
                  </a:lnTo>
                  <a:lnTo>
                    <a:pt x="1382" y="5"/>
                  </a:lnTo>
                  <a:lnTo>
                    <a:pt x="1370" y="35"/>
                  </a:lnTo>
                  <a:lnTo>
                    <a:pt x="1370" y="58"/>
                  </a:lnTo>
                  <a:lnTo>
                    <a:pt x="1388" y="124"/>
                  </a:lnTo>
                  <a:lnTo>
                    <a:pt x="1377" y="154"/>
                  </a:lnTo>
                  <a:lnTo>
                    <a:pt x="1341" y="159"/>
                  </a:lnTo>
                  <a:lnTo>
                    <a:pt x="1299" y="195"/>
                  </a:lnTo>
                  <a:lnTo>
                    <a:pt x="1246" y="189"/>
                  </a:lnTo>
                  <a:lnTo>
                    <a:pt x="1217" y="200"/>
                  </a:lnTo>
                  <a:lnTo>
                    <a:pt x="1217" y="260"/>
                  </a:lnTo>
                  <a:lnTo>
                    <a:pt x="1087" y="431"/>
                  </a:lnTo>
                  <a:lnTo>
                    <a:pt x="1070" y="502"/>
                  </a:lnTo>
                  <a:lnTo>
                    <a:pt x="992" y="502"/>
                  </a:lnTo>
                  <a:lnTo>
                    <a:pt x="956" y="461"/>
                  </a:lnTo>
                  <a:lnTo>
                    <a:pt x="933" y="461"/>
                  </a:lnTo>
                  <a:lnTo>
                    <a:pt x="910" y="484"/>
                  </a:lnTo>
                  <a:lnTo>
                    <a:pt x="886" y="567"/>
                  </a:lnTo>
                  <a:lnTo>
                    <a:pt x="862" y="590"/>
                  </a:lnTo>
                  <a:lnTo>
                    <a:pt x="827" y="567"/>
                  </a:lnTo>
                  <a:lnTo>
                    <a:pt x="809" y="537"/>
                  </a:lnTo>
                  <a:lnTo>
                    <a:pt x="756" y="560"/>
                  </a:lnTo>
                  <a:lnTo>
                    <a:pt x="738" y="620"/>
                  </a:lnTo>
                  <a:lnTo>
                    <a:pt x="715" y="626"/>
                  </a:lnTo>
                  <a:lnTo>
                    <a:pt x="708" y="614"/>
                  </a:lnTo>
                  <a:lnTo>
                    <a:pt x="614" y="573"/>
                  </a:lnTo>
                  <a:lnTo>
                    <a:pt x="537" y="603"/>
                  </a:lnTo>
                  <a:lnTo>
                    <a:pt x="479" y="596"/>
                  </a:lnTo>
                  <a:lnTo>
                    <a:pt x="467" y="631"/>
                  </a:lnTo>
                  <a:lnTo>
                    <a:pt x="472" y="638"/>
                  </a:lnTo>
                  <a:lnTo>
                    <a:pt x="443" y="649"/>
                  </a:lnTo>
                  <a:lnTo>
                    <a:pt x="419" y="644"/>
                  </a:lnTo>
                  <a:lnTo>
                    <a:pt x="426" y="649"/>
                  </a:lnTo>
                  <a:lnTo>
                    <a:pt x="413" y="667"/>
                  </a:lnTo>
                  <a:lnTo>
                    <a:pt x="401" y="702"/>
                  </a:lnTo>
                  <a:lnTo>
                    <a:pt x="396" y="709"/>
                  </a:lnTo>
                  <a:lnTo>
                    <a:pt x="396" y="727"/>
                  </a:lnTo>
                  <a:lnTo>
                    <a:pt x="426" y="762"/>
                  </a:lnTo>
                  <a:lnTo>
                    <a:pt x="419" y="773"/>
                  </a:lnTo>
                  <a:lnTo>
                    <a:pt x="325" y="803"/>
                  </a:lnTo>
                  <a:lnTo>
                    <a:pt x="295" y="814"/>
                  </a:lnTo>
                  <a:lnTo>
                    <a:pt x="301" y="862"/>
                  </a:lnTo>
                  <a:lnTo>
                    <a:pt x="319" y="938"/>
                  </a:lnTo>
                  <a:lnTo>
                    <a:pt x="271" y="963"/>
                  </a:lnTo>
                  <a:lnTo>
                    <a:pt x="236" y="933"/>
                  </a:lnTo>
                  <a:lnTo>
                    <a:pt x="195" y="910"/>
                  </a:lnTo>
                  <a:lnTo>
                    <a:pt x="142" y="903"/>
                  </a:lnTo>
                  <a:lnTo>
                    <a:pt x="101" y="921"/>
                  </a:lnTo>
                  <a:lnTo>
                    <a:pt x="83" y="992"/>
                  </a:lnTo>
                  <a:lnTo>
                    <a:pt x="89" y="1004"/>
                  </a:lnTo>
                  <a:lnTo>
                    <a:pt x="101" y="1004"/>
                  </a:lnTo>
                  <a:lnTo>
                    <a:pt x="118" y="1016"/>
                  </a:lnTo>
                  <a:lnTo>
                    <a:pt x="130" y="1057"/>
                  </a:lnTo>
                  <a:lnTo>
                    <a:pt x="94" y="1158"/>
                  </a:lnTo>
                  <a:lnTo>
                    <a:pt x="76" y="1169"/>
                  </a:lnTo>
                  <a:lnTo>
                    <a:pt x="59" y="1163"/>
                  </a:lnTo>
                  <a:lnTo>
                    <a:pt x="18" y="1176"/>
                  </a:lnTo>
                  <a:lnTo>
                    <a:pt x="0" y="1211"/>
                  </a:lnTo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0.1%</a:t>
              </a:r>
            </a:p>
          </p:txBody>
        </p:sp>
        <p:sp>
          <p:nvSpPr>
            <p:cNvPr id="32" name="Freeform 59">
              <a:extLst>
                <a:ext uri="{FF2B5EF4-FFF2-40B4-BE49-F238E27FC236}">
                  <a16:creationId xmlns:a16="http://schemas.microsoft.com/office/drawing/2014/main" id="{D406A84E-B427-4734-A681-13B7D6860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190" y="4504900"/>
              <a:ext cx="450167" cy="760011"/>
            </a:xfrm>
            <a:custGeom>
              <a:avLst/>
              <a:gdLst/>
              <a:ahLst/>
              <a:cxnLst>
                <a:cxn ang="0">
                  <a:pos x="1045" y="0"/>
                </a:cxn>
                <a:cxn ang="0">
                  <a:pos x="360" y="47"/>
                </a:cxn>
                <a:cxn ang="0">
                  <a:pos x="360" y="70"/>
                </a:cxn>
                <a:cxn ang="0">
                  <a:pos x="295" y="123"/>
                </a:cxn>
                <a:cxn ang="0">
                  <a:pos x="271" y="189"/>
                </a:cxn>
                <a:cxn ang="0">
                  <a:pos x="277" y="247"/>
                </a:cxn>
                <a:cxn ang="0">
                  <a:pos x="271" y="289"/>
                </a:cxn>
                <a:cxn ang="0">
                  <a:pos x="213" y="325"/>
                </a:cxn>
                <a:cxn ang="0">
                  <a:pos x="172" y="384"/>
                </a:cxn>
                <a:cxn ang="0">
                  <a:pos x="154" y="401"/>
                </a:cxn>
                <a:cxn ang="0">
                  <a:pos x="154" y="455"/>
                </a:cxn>
                <a:cxn ang="0">
                  <a:pos x="124" y="490"/>
                </a:cxn>
                <a:cxn ang="0">
                  <a:pos x="124" y="531"/>
                </a:cxn>
                <a:cxn ang="0">
                  <a:pos x="101" y="584"/>
                </a:cxn>
                <a:cxn ang="0">
                  <a:pos x="71" y="643"/>
                </a:cxn>
                <a:cxn ang="0">
                  <a:pos x="83" y="703"/>
                </a:cxn>
                <a:cxn ang="0">
                  <a:pos x="112" y="732"/>
                </a:cxn>
                <a:cxn ang="0">
                  <a:pos x="118" y="774"/>
                </a:cxn>
                <a:cxn ang="0">
                  <a:pos x="129" y="785"/>
                </a:cxn>
                <a:cxn ang="0">
                  <a:pos x="129" y="803"/>
                </a:cxn>
                <a:cxn ang="0">
                  <a:pos x="112" y="815"/>
                </a:cxn>
                <a:cxn ang="0">
                  <a:pos x="101" y="850"/>
                </a:cxn>
                <a:cxn ang="0">
                  <a:pos x="106" y="874"/>
                </a:cxn>
                <a:cxn ang="0">
                  <a:pos x="101" y="909"/>
                </a:cxn>
                <a:cxn ang="0">
                  <a:pos x="147" y="987"/>
                </a:cxn>
                <a:cxn ang="0">
                  <a:pos x="154" y="1063"/>
                </a:cxn>
                <a:cxn ang="0">
                  <a:pos x="172" y="1110"/>
                </a:cxn>
                <a:cxn ang="0">
                  <a:pos x="195" y="1127"/>
                </a:cxn>
                <a:cxn ang="0">
                  <a:pos x="200" y="1163"/>
                </a:cxn>
                <a:cxn ang="0">
                  <a:pos x="154" y="1193"/>
                </a:cxn>
                <a:cxn ang="0">
                  <a:pos x="142" y="1205"/>
                </a:cxn>
                <a:cxn ang="0">
                  <a:pos x="118" y="1294"/>
                </a:cxn>
                <a:cxn ang="0">
                  <a:pos x="58" y="1388"/>
                </a:cxn>
                <a:cxn ang="0">
                  <a:pos x="0" y="1560"/>
                </a:cxn>
                <a:cxn ang="0">
                  <a:pos x="0" y="1683"/>
                </a:cxn>
                <a:cxn ang="0">
                  <a:pos x="632" y="1659"/>
                </a:cxn>
                <a:cxn ang="0">
                  <a:pos x="644" y="1677"/>
                </a:cxn>
                <a:cxn ang="0">
                  <a:pos x="626" y="1736"/>
                </a:cxn>
                <a:cxn ang="0">
                  <a:pos x="632" y="1831"/>
                </a:cxn>
                <a:cxn ang="0">
                  <a:pos x="697" y="1896"/>
                </a:cxn>
                <a:cxn ang="0">
                  <a:pos x="715" y="1973"/>
                </a:cxn>
                <a:cxn ang="0">
                  <a:pos x="756" y="1973"/>
                </a:cxn>
                <a:cxn ang="0">
                  <a:pos x="827" y="1920"/>
                </a:cxn>
                <a:cxn ang="0">
                  <a:pos x="981" y="1872"/>
                </a:cxn>
                <a:cxn ang="0">
                  <a:pos x="1016" y="1884"/>
                </a:cxn>
                <a:cxn ang="0">
                  <a:pos x="1075" y="1867"/>
                </a:cxn>
                <a:cxn ang="0">
                  <a:pos x="1081" y="1878"/>
                </a:cxn>
                <a:cxn ang="0">
                  <a:pos x="1116" y="1890"/>
                </a:cxn>
                <a:cxn ang="0">
                  <a:pos x="1128" y="1884"/>
                </a:cxn>
                <a:cxn ang="0">
                  <a:pos x="1057" y="1282"/>
                </a:cxn>
                <a:cxn ang="0">
                  <a:pos x="1052" y="1223"/>
                </a:cxn>
                <a:cxn ang="0">
                  <a:pos x="1075" y="36"/>
                </a:cxn>
                <a:cxn ang="0">
                  <a:pos x="1045" y="0"/>
                </a:cxn>
              </a:cxnLst>
              <a:rect l="0" t="0" r="r" b="b"/>
              <a:pathLst>
                <a:path w="1128" h="1973">
                  <a:moveTo>
                    <a:pt x="1045" y="0"/>
                  </a:moveTo>
                  <a:lnTo>
                    <a:pt x="360" y="47"/>
                  </a:lnTo>
                  <a:lnTo>
                    <a:pt x="360" y="70"/>
                  </a:lnTo>
                  <a:lnTo>
                    <a:pt x="295" y="123"/>
                  </a:lnTo>
                  <a:lnTo>
                    <a:pt x="271" y="189"/>
                  </a:lnTo>
                  <a:lnTo>
                    <a:pt x="277" y="247"/>
                  </a:lnTo>
                  <a:lnTo>
                    <a:pt x="271" y="289"/>
                  </a:lnTo>
                  <a:lnTo>
                    <a:pt x="213" y="325"/>
                  </a:lnTo>
                  <a:lnTo>
                    <a:pt x="172" y="384"/>
                  </a:lnTo>
                  <a:lnTo>
                    <a:pt x="154" y="401"/>
                  </a:lnTo>
                  <a:lnTo>
                    <a:pt x="154" y="455"/>
                  </a:lnTo>
                  <a:lnTo>
                    <a:pt x="124" y="490"/>
                  </a:lnTo>
                  <a:lnTo>
                    <a:pt x="124" y="531"/>
                  </a:lnTo>
                  <a:lnTo>
                    <a:pt x="101" y="584"/>
                  </a:lnTo>
                  <a:lnTo>
                    <a:pt x="71" y="643"/>
                  </a:lnTo>
                  <a:lnTo>
                    <a:pt x="83" y="703"/>
                  </a:lnTo>
                  <a:lnTo>
                    <a:pt x="112" y="732"/>
                  </a:lnTo>
                  <a:lnTo>
                    <a:pt x="118" y="774"/>
                  </a:lnTo>
                  <a:lnTo>
                    <a:pt x="129" y="785"/>
                  </a:lnTo>
                  <a:lnTo>
                    <a:pt x="129" y="803"/>
                  </a:lnTo>
                  <a:lnTo>
                    <a:pt x="112" y="815"/>
                  </a:lnTo>
                  <a:lnTo>
                    <a:pt x="101" y="850"/>
                  </a:lnTo>
                  <a:lnTo>
                    <a:pt x="106" y="874"/>
                  </a:lnTo>
                  <a:lnTo>
                    <a:pt x="101" y="909"/>
                  </a:lnTo>
                  <a:lnTo>
                    <a:pt x="147" y="987"/>
                  </a:lnTo>
                  <a:lnTo>
                    <a:pt x="154" y="1063"/>
                  </a:lnTo>
                  <a:lnTo>
                    <a:pt x="172" y="1110"/>
                  </a:lnTo>
                  <a:lnTo>
                    <a:pt x="195" y="1127"/>
                  </a:lnTo>
                  <a:lnTo>
                    <a:pt x="200" y="1163"/>
                  </a:lnTo>
                  <a:lnTo>
                    <a:pt x="154" y="1193"/>
                  </a:lnTo>
                  <a:lnTo>
                    <a:pt x="142" y="1205"/>
                  </a:lnTo>
                  <a:lnTo>
                    <a:pt x="118" y="1294"/>
                  </a:lnTo>
                  <a:lnTo>
                    <a:pt x="58" y="1388"/>
                  </a:lnTo>
                  <a:lnTo>
                    <a:pt x="0" y="1560"/>
                  </a:lnTo>
                  <a:lnTo>
                    <a:pt x="0" y="1683"/>
                  </a:lnTo>
                  <a:lnTo>
                    <a:pt x="632" y="1659"/>
                  </a:lnTo>
                  <a:lnTo>
                    <a:pt x="644" y="1677"/>
                  </a:lnTo>
                  <a:lnTo>
                    <a:pt x="626" y="1736"/>
                  </a:lnTo>
                  <a:lnTo>
                    <a:pt x="632" y="1831"/>
                  </a:lnTo>
                  <a:lnTo>
                    <a:pt x="697" y="1896"/>
                  </a:lnTo>
                  <a:lnTo>
                    <a:pt x="715" y="1973"/>
                  </a:lnTo>
                  <a:lnTo>
                    <a:pt x="756" y="1973"/>
                  </a:lnTo>
                  <a:lnTo>
                    <a:pt x="827" y="1920"/>
                  </a:lnTo>
                  <a:lnTo>
                    <a:pt x="981" y="1872"/>
                  </a:lnTo>
                  <a:lnTo>
                    <a:pt x="1016" y="1884"/>
                  </a:lnTo>
                  <a:lnTo>
                    <a:pt x="1075" y="1867"/>
                  </a:lnTo>
                  <a:lnTo>
                    <a:pt x="1081" y="1878"/>
                  </a:lnTo>
                  <a:lnTo>
                    <a:pt x="1116" y="1890"/>
                  </a:lnTo>
                  <a:lnTo>
                    <a:pt x="1128" y="1884"/>
                  </a:lnTo>
                  <a:lnTo>
                    <a:pt x="1057" y="1282"/>
                  </a:lnTo>
                  <a:lnTo>
                    <a:pt x="1052" y="1223"/>
                  </a:lnTo>
                  <a:lnTo>
                    <a:pt x="1075" y="36"/>
                  </a:lnTo>
                  <a:lnTo>
                    <a:pt x="1045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-0.2%</a:t>
              </a: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F70F11A4-9161-4C3F-B060-4B5F3C1B6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9402" y="4482798"/>
              <a:ext cx="567347" cy="75420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30" y="107"/>
                </a:cxn>
                <a:cxn ang="0">
                  <a:pos x="7" y="1294"/>
                </a:cxn>
                <a:cxn ang="0">
                  <a:pos x="12" y="1353"/>
                </a:cxn>
                <a:cxn ang="0">
                  <a:pos x="83" y="1955"/>
                </a:cxn>
                <a:cxn ang="0">
                  <a:pos x="101" y="1943"/>
                </a:cxn>
                <a:cxn ang="0">
                  <a:pos x="119" y="1931"/>
                </a:cxn>
                <a:cxn ang="0">
                  <a:pos x="172" y="1949"/>
                </a:cxn>
                <a:cxn ang="0">
                  <a:pos x="183" y="1926"/>
                </a:cxn>
                <a:cxn ang="0">
                  <a:pos x="195" y="1837"/>
                </a:cxn>
                <a:cxn ang="0">
                  <a:pos x="218" y="1778"/>
                </a:cxn>
                <a:cxn ang="0">
                  <a:pos x="248" y="1837"/>
                </a:cxn>
                <a:cxn ang="0">
                  <a:pos x="243" y="1860"/>
                </a:cxn>
                <a:cxn ang="0">
                  <a:pos x="266" y="1908"/>
                </a:cxn>
                <a:cxn ang="0">
                  <a:pos x="302" y="1961"/>
                </a:cxn>
                <a:cxn ang="0">
                  <a:pos x="337" y="1961"/>
                </a:cxn>
                <a:cxn ang="0">
                  <a:pos x="367" y="1961"/>
                </a:cxn>
                <a:cxn ang="0">
                  <a:pos x="408" y="1920"/>
                </a:cxn>
                <a:cxn ang="0">
                  <a:pos x="414" y="1913"/>
                </a:cxn>
                <a:cxn ang="0">
                  <a:pos x="431" y="1896"/>
                </a:cxn>
                <a:cxn ang="0">
                  <a:pos x="431" y="1890"/>
                </a:cxn>
                <a:cxn ang="0">
                  <a:pos x="426" y="1878"/>
                </a:cxn>
                <a:cxn ang="0">
                  <a:pos x="408" y="1872"/>
                </a:cxn>
                <a:cxn ang="0">
                  <a:pos x="408" y="1860"/>
                </a:cxn>
                <a:cxn ang="0">
                  <a:pos x="426" y="1825"/>
                </a:cxn>
                <a:cxn ang="0">
                  <a:pos x="420" y="1807"/>
                </a:cxn>
                <a:cxn ang="0">
                  <a:pos x="396" y="1789"/>
                </a:cxn>
                <a:cxn ang="0">
                  <a:pos x="385" y="1789"/>
                </a:cxn>
                <a:cxn ang="0">
                  <a:pos x="367" y="1771"/>
                </a:cxn>
                <a:cxn ang="0">
                  <a:pos x="337" y="1730"/>
                </a:cxn>
                <a:cxn ang="0">
                  <a:pos x="337" y="1701"/>
                </a:cxn>
                <a:cxn ang="0">
                  <a:pos x="343" y="1695"/>
                </a:cxn>
                <a:cxn ang="0">
                  <a:pos x="343" y="1683"/>
                </a:cxn>
                <a:cxn ang="0">
                  <a:pos x="343" y="1665"/>
                </a:cxn>
                <a:cxn ang="0">
                  <a:pos x="1235" y="1578"/>
                </a:cxn>
                <a:cxn ang="0">
                  <a:pos x="1229" y="1553"/>
                </a:cxn>
                <a:cxn ang="0">
                  <a:pos x="1187" y="1489"/>
                </a:cxn>
                <a:cxn ang="0">
                  <a:pos x="1194" y="1388"/>
                </a:cxn>
                <a:cxn ang="0">
                  <a:pos x="1158" y="1299"/>
                </a:cxn>
                <a:cxn ang="0">
                  <a:pos x="1146" y="1228"/>
                </a:cxn>
                <a:cxn ang="0">
                  <a:pos x="1170" y="1175"/>
                </a:cxn>
                <a:cxn ang="0">
                  <a:pos x="1170" y="1122"/>
                </a:cxn>
                <a:cxn ang="0">
                  <a:pos x="1199" y="1081"/>
                </a:cxn>
                <a:cxn ang="0">
                  <a:pos x="1205" y="1069"/>
                </a:cxn>
                <a:cxn ang="0">
                  <a:pos x="1176" y="1033"/>
                </a:cxn>
                <a:cxn ang="0">
                  <a:pos x="1187" y="998"/>
                </a:cxn>
                <a:cxn ang="0">
                  <a:pos x="1170" y="975"/>
                </a:cxn>
                <a:cxn ang="0">
                  <a:pos x="1135" y="957"/>
                </a:cxn>
                <a:cxn ang="0">
                  <a:pos x="1123" y="927"/>
                </a:cxn>
                <a:cxn ang="0">
                  <a:pos x="1105" y="868"/>
                </a:cxn>
                <a:cxn ang="0">
                  <a:pos x="1082" y="845"/>
                </a:cxn>
                <a:cxn ang="0">
                  <a:pos x="845" y="0"/>
                </a:cxn>
                <a:cxn ang="0">
                  <a:pos x="0" y="71"/>
                </a:cxn>
              </a:cxnLst>
              <a:rect l="0" t="0" r="r" b="b"/>
              <a:pathLst>
                <a:path w="1235" h="1961">
                  <a:moveTo>
                    <a:pt x="0" y="71"/>
                  </a:moveTo>
                  <a:lnTo>
                    <a:pt x="30" y="107"/>
                  </a:lnTo>
                  <a:lnTo>
                    <a:pt x="7" y="1294"/>
                  </a:lnTo>
                  <a:lnTo>
                    <a:pt x="12" y="1353"/>
                  </a:lnTo>
                  <a:lnTo>
                    <a:pt x="83" y="1955"/>
                  </a:lnTo>
                  <a:lnTo>
                    <a:pt x="101" y="1943"/>
                  </a:lnTo>
                  <a:lnTo>
                    <a:pt x="119" y="1931"/>
                  </a:lnTo>
                  <a:lnTo>
                    <a:pt x="172" y="1949"/>
                  </a:lnTo>
                  <a:lnTo>
                    <a:pt x="183" y="1926"/>
                  </a:lnTo>
                  <a:lnTo>
                    <a:pt x="195" y="1837"/>
                  </a:lnTo>
                  <a:lnTo>
                    <a:pt x="218" y="1778"/>
                  </a:lnTo>
                  <a:lnTo>
                    <a:pt x="248" y="1837"/>
                  </a:lnTo>
                  <a:lnTo>
                    <a:pt x="243" y="1860"/>
                  </a:lnTo>
                  <a:lnTo>
                    <a:pt x="266" y="1908"/>
                  </a:lnTo>
                  <a:lnTo>
                    <a:pt x="302" y="1961"/>
                  </a:lnTo>
                  <a:lnTo>
                    <a:pt x="337" y="1961"/>
                  </a:lnTo>
                  <a:lnTo>
                    <a:pt x="367" y="1961"/>
                  </a:lnTo>
                  <a:lnTo>
                    <a:pt x="408" y="1920"/>
                  </a:lnTo>
                  <a:lnTo>
                    <a:pt x="414" y="1913"/>
                  </a:lnTo>
                  <a:lnTo>
                    <a:pt x="431" y="1896"/>
                  </a:lnTo>
                  <a:lnTo>
                    <a:pt x="431" y="1890"/>
                  </a:lnTo>
                  <a:lnTo>
                    <a:pt x="426" y="1878"/>
                  </a:lnTo>
                  <a:lnTo>
                    <a:pt x="408" y="1872"/>
                  </a:lnTo>
                  <a:lnTo>
                    <a:pt x="408" y="1860"/>
                  </a:lnTo>
                  <a:lnTo>
                    <a:pt x="426" y="1825"/>
                  </a:lnTo>
                  <a:lnTo>
                    <a:pt x="420" y="1807"/>
                  </a:lnTo>
                  <a:lnTo>
                    <a:pt x="396" y="1789"/>
                  </a:lnTo>
                  <a:lnTo>
                    <a:pt x="385" y="1789"/>
                  </a:lnTo>
                  <a:lnTo>
                    <a:pt x="367" y="1771"/>
                  </a:lnTo>
                  <a:lnTo>
                    <a:pt x="337" y="1730"/>
                  </a:lnTo>
                  <a:lnTo>
                    <a:pt x="337" y="1701"/>
                  </a:lnTo>
                  <a:lnTo>
                    <a:pt x="343" y="1695"/>
                  </a:lnTo>
                  <a:lnTo>
                    <a:pt x="343" y="1683"/>
                  </a:lnTo>
                  <a:lnTo>
                    <a:pt x="343" y="1665"/>
                  </a:lnTo>
                  <a:lnTo>
                    <a:pt x="1235" y="1578"/>
                  </a:lnTo>
                  <a:lnTo>
                    <a:pt x="1229" y="1553"/>
                  </a:lnTo>
                  <a:lnTo>
                    <a:pt x="1187" y="1489"/>
                  </a:lnTo>
                  <a:lnTo>
                    <a:pt x="1194" y="1388"/>
                  </a:lnTo>
                  <a:lnTo>
                    <a:pt x="1158" y="1299"/>
                  </a:lnTo>
                  <a:lnTo>
                    <a:pt x="1146" y="1228"/>
                  </a:lnTo>
                  <a:lnTo>
                    <a:pt x="1170" y="1175"/>
                  </a:lnTo>
                  <a:lnTo>
                    <a:pt x="1170" y="1122"/>
                  </a:lnTo>
                  <a:lnTo>
                    <a:pt x="1199" y="1081"/>
                  </a:lnTo>
                  <a:lnTo>
                    <a:pt x="1205" y="1069"/>
                  </a:lnTo>
                  <a:lnTo>
                    <a:pt x="1176" y="1033"/>
                  </a:lnTo>
                  <a:lnTo>
                    <a:pt x="1187" y="998"/>
                  </a:lnTo>
                  <a:lnTo>
                    <a:pt x="1170" y="975"/>
                  </a:lnTo>
                  <a:lnTo>
                    <a:pt x="1135" y="957"/>
                  </a:lnTo>
                  <a:lnTo>
                    <a:pt x="1123" y="927"/>
                  </a:lnTo>
                  <a:lnTo>
                    <a:pt x="1105" y="868"/>
                  </a:lnTo>
                  <a:lnTo>
                    <a:pt x="1082" y="845"/>
                  </a:lnTo>
                  <a:lnTo>
                    <a:pt x="845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0.3%</a:t>
              </a:r>
            </a:p>
          </p:txBody>
        </p:sp>
        <p:sp>
          <p:nvSpPr>
            <p:cNvPr id="34" name="Freeform 64">
              <a:extLst>
                <a:ext uri="{FF2B5EF4-FFF2-40B4-BE49-F238E27FC236}">
                  <a16:creationId xmlns:a16="http://schemas.microsoft.com/office/drawing/2014/main" id="{F4F870E7-F717-4857-B369-E7E7E3903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4011" y="3314410"/>
              <a:ext cx="536830" cy="579000"/>
            </a:xfrm>
            <a:custGeom>
              <a:avLst/>
              <a:gdLst/>
              <a:ahLst/>
              <a:cxnLst>
                <a:cxn ang="0">
                  <a:pos x="118" y="1317"/>
                </a:cxn>
                <a:cxn ang="0">
                  <a:pos x="177" y="1335"/>
                </a:cxn>
                <a:cxn ang="0">
                  <a:pos x="225" y="1312"/>
                </a:cxn>
                <a:cxn ang="0">
                  <a:pos x="319" y="1418"/>
                </a:cxn>
                <a:cxn ang="0">
                  <a:pos x="425" y="1430"/>
                </a:cxn>
                <a:cxn ang="0">
                  <a:pos x="519" y="1448"/>
                </a:cxn>
                <a:cxn ang="0">
                  <a:pos x="597" y="1466"/>
                </a:cxn>
                <a:cxn ang="0">
                  <a:pos x="650" y="1448"/>
                </a:cxn>
                <a:cxn ang="0">
                  <a:pos x="686" y="1418"/>
                </a:cxn>
                <a:cxn ang="0">
                  <a:pos x="739" y="1412"/>
                </a:cxn>
                <a:cxn ang="0">
                  <a:pos x="810" y="1471"/>
                </a:cxn>
                <a:cxn ang="0">
                  <a:pos x="856" y="1507"/>
                </a:cxn>
                <a:cxn ang="0">
                  <a:pos x="927" y="1448"/>
                </a:cxn>
                <a:cxn ang="0">
                  <a:pos x="951" y="1388"/>
                </a:cxn>
                <a:cxn ang="0">
                  <a:pos x="981" y="1246"/>
                </a:cxn>
                <a:cxn ang="0">
                  <a:pos x="1034" y="1294"/>
                </a:cxn>
                <a:cxn ang="0">
                  <a:pos x="1057" y="1205"/>
                </a:cxn>
                <a:cxn ang="0">
                  <a:pos x="1117" y="1111"/>
                </a:cxn>
                <a:cxn ang="0">
                  <a:pos x="1140" y="1063"/>
                </a:cxn>
                <a:cxn ang="0">
                  <a:pos x="1206" y="1058"/>
                </a:cxn>
                <a:cxn ang="0">
                  <a:pos x="1270" y="975"/>
                </a:cxn>
                <a:cxn ang="0">
                  <a:pos x="1318" y="939"/>
                </a:cxn>
                <a:cxn ang="0">
                  <a:pos x="1305" y="868"/>
                </a:cxn>
                <a:cxn ang="0">
                  <a:pos x="1323" y="804"/>
                </a:cxn>
                <a:cxn ang="0">
                  <a:pos x="1282" y="627"/>
                </a:cxn>
                <a:cxn ang="0">
                  <a:pos x="1312" y="550"/>
                </a:cxn>
                <a:cxn ang="0">
                  <a:pos x="1341" y="532"/>
                </a:cxn>
                <a:cxn ang="0">
                  <a:pos x="1099" y="77"/>
                </a:cxn>
                <a:cxn ang="0">
                  <a:pos x="1004" y="142"/>
                </a:cxn>
                <a:cxn ang="0">
                  <a:pos x="886" y="249"/>
                </a:cxn>
                <a:cxn ang="0">
                  <a:pos x="815" y="249"/>
                </a:cxn>
                <a:cxn ang="0">
                  <a:pos x="715" y="313"/>
                </a:cxn>
                <a:cxn ang="0">
                  <a:pos x="626" y="290"/>
                </a:cxn>
                <a:cxn ang="0">
                  <a:pos x="590" y="295"/>
                </a:cxn>
                <a:cxn ang="0">
                  <a:pos x="590" y="266"/>
                </a:cxn>
                <a:cxn ang="0">
                  <a:pos x="455" y="231"/>
                </a:cxn>
                <a:cxn ang="0">
                  <a:pos x="390" y="231"/>
                </a:cxn>
                <a:cxn ang="0">
                  <a:pos x="0" y="266"/>
                </a:cxn>
              </a:cxnLst>
              <a:rect l="0" t="0" r="r" b="b"/>
              <a:pathLst>
                <a:path w="1341" h="1507">
                  <a:moveTo>
                    <a:pt x="0" y="266"/>
                  </a:moveTo>
                  <a:lnTo>
                    <a:pt x="118" y="1317"/>
                  </a:lnTo>
                  <a:lnTo>
                    <a:pt x="148" y="1317"/>
                  </a:lnTo>
                  <a:lnTo>
                    <a:pt x="177" y="1335"/>
                  </a:lnTo>
                  <a:lnTo>
                    <a:pt x="195" y="1335"/>
                  </a:lnTo>
                  <a:lnTo>
                    <a:pt x="225" y="1312"/>
                  </a:lnTo>
                  <a:lnTo>
                    <a:pt x="290" y="1359"/>
                  </a:lnTo>
                  <a:lnTo>
                    <a:pt x="319" y="1418"/>
                  </a:lnTo>
                  <a:lnTo>
                    <a:pt x="366" y="1436"/>
                  </a:lnTo>
                  <a:lnTo>
                    <a:pt x="425" y="1430"/>
                  </a:lnTo>
                  <a:lnTo>
                    <a:pt x="496" y="1477"/>
                  </a:lnTo>
                  <a:lnTo>
                    <a:pt x="519" y="1448"/>
                  </a:lnTo>
                  <a:lnTo>
                    <a:pt x="544" y="1436"/>
                  </a:lnTo>
                  <a:lnTo>
                    <a:pt x="597" y="1466"/>
                  </a:lnTo>
                  <a:lnTo>
                    <a:pt x="644" y="1459"/>
                  </a:lnTo>
                  <a:lnTo>
                    <a:pt x="650" y="1448"/>
                  </a:lnTo>
                  <a:lnTo>
                    <a:pt x="679" y="1436"/>
                  </a:lnTo>
                  <a:lnTo>
                    <a:pt x="686" y="1418"/>
                  </a:lnTo>
                  <a:lnTo>
                    <a:pt x="727" y="1388"/>
                  </a:lnTo>
                  <a:lnTo>
                    <a:pt x="739" y="1412"/>
                  </a:lnTo>
                  <a:lnTo>
                    <a:pt x="768" y="1459"/>
                  </a:lnTo>
                  <a:lnTo>
                    <a:pt x="810" y="1471"/>
                  </a:lnTo>
                  <a:lnTo>
                    <a:pt x="839" y="1494"/>
                  </a:lnTo>
                  <a:lnTo>
                    <a:pt x="856" y="1507"/>
                  </a:lnTo>
                  <a:lnTo>
                    <a:pt x="897" y="1507"/>
                  </a:lnTo>
                  <a:lnTo>
                    <a:pt x="927" y="1448"/>
                  </a:lnTo>
                  <a:lnTo>
                    <a:pt x="951" y="1436"/>
                  </a:lnTo>
                  <a:lnTo>
                    <a:pt x="951" y="1388"/>
                  </a:lnTo>
                  <a:lnTo>
                    <a:pt x="951" y="1342"/>
                  </a:lnTo>
                  <a:lnTo>
                    <a:pt x="981" y="1246"/>
                  </a:lnTo>
                  <a:lnTo>
                    <a:pt x="1004" y="1246"/>
                  </a:lnTo>
                  <a:lnTo>
                    <a:pt x="1034" y="1294"/>
                  </a:lnTo>
                  <a:lnTo>
                    <a:pt x="1069" y="1253"/>
                  </a:lnTo>
                  <a:lnTo>
                    <a:pt x="1057" y="1205"/>
                  </a:lnTo>
                  <a:lnTo>
                    <a:pt x="1087" y="1134"/>
                  </a:lnTo>
                  <a:lnTo>
                    <a:pt x="1117" y="1111"/>
                  </a:lnTo>
                  <a:lnTo>
                    <a:pt x="1117" y="1093"/>
                  </a:lnTo>
                  <a:lnTo>
                    <a:pt x="1140" y="1063"/>
                  </a:lnTo>
                  <a:lnTo>
                    <a:pt x="1170" y="1070"/>
                  </a:lnTo>
                  <a:lnTo>
                    <a:pt x="1206" y="1058"/>
                  </a:lnTo>
                  <a:lnTo>
                    <a:pt x="1211" y="1046"/>
                  </a:lnTo>
                  <a:lnTo>
                    <a:pt x="1270" y="975"/>
                  </a:lnTo>
                  <a:lnTo>
                    <a:pt x="1282" y="969"/>
                  </a:lnTo>
                  <a:lnTo>
                    <a:pt x="1318" y="939"/>
                  </a:lnTo>
                  <a:lnTo>
                    <a:pt x="1312" y="893"/>
                  </a:lnTo>
                  <a:lnTo>
                    <a:pt x="1305" y="868"/>
                  </a:lnTo>
                  <a:lnTo>
                    <a:pt x="1305" y="839"/>
                  </a:lnTo>
                  <a:lnTo>
                    <a:pt x="1323" y="804"/>
                  </a:lnTo>
                  <a:lnTo>
                    <a:pt x="1341" y="655"/>
                  </a:lnTo>
                  <a:lnTo>
                    <a:pt x="1282" y="627"/>
                  </a:lnTo>
                  <a:lnTo>
                    <a:pt x="1330" y="591"/>
                  </a:lnTo>
                  <a:lnTo>
                    <a:pt x="1312" y="550"/>
                  </a:lnTo>
                  <a:lnTo>
                    <a:pt x="1335" y="532"/>
                  </a:lnTo>
                  <a:lnTo>
                    <a:pt x="1341" y="532"/>
                  </a:lnTo>
                  <a:lnTo>
                    <a:pt x="1252" y="0"/>
                  </a:lnTo>
                  <a:lnTo>
                    <a:pt x="1099" y="77"/>
                  </a:lnTo>
                  <a:lnTo>
                    <a:pt x="1034" y="118"/>
                  </a:lnTo>
                  <a:lnTo>
                    <a:pt x="1004" y="142"/>
                  </a:lnTo>
                  <a:lnTo>
                    <a:pt x="915" y="236"/>
                  </a:lnTo>
                  <a:lnTo>
                    <a:pt x="886" y="249"/>
                  </a:lnTo>
                  <a:lnTo>
                    <a:pt x="862" y="249"/>
                  </a:lnTo>
                  <a:lnTo>
                    <a:pt x="815" y="249"/>
                  </a:lnTo>
                  <a:lnTo>
                    <a:pt x="785" y="254"/>
                  </a:lnTo>
                  <a:lnTo>
                    <a:pt x="715" y="313"/>
                  </a:lnTo>
                  <a:lnTo>
                    <a:pt x="686" y="313"/>
                  </a:lnTo>
                  <a:lnTo>
                    <a:pt x="626" y="290"/>
                  </a:lnTo>
                  <a:lnTo>
                    <a:pt x="608" y="302"/>
                  </a:lnTo>
                  <a:lnTo>
                    <a:pt x="590" y="295"/>
                  </a:lnTo>
                  <a:lnTo>
                    <a:pt x="608" y="272"/>
                  </a:lnTo>
                  <a:lnTo>
                    <a:pt x="590" y="266"/>
                  </a:lnTo>
                  <a:lnTo>
                    <a:pt x="549" y="260"/>
                  </a:lnTo>
                  <a:lnTo>
                    <a:pt x="455" y="231"/>
                  </a:lnTo>
                  <a:lnTo>
                    <a:pt x="437" y="219"/>
                  </a:lnTo>
                  <a:lnTo>
                    <a:pt x="390" y="231"/>
                  </a:lnTo>
                  <a:lnTo>
                    <a:pt x="390" y="213"/>
                  </a:lnTo>
                  <a:lnTo>
                    <a:pt x="0" y="266"/>
                  </a:lnTo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0.1%</a:t>
              </a:r>
            </a:p>
          </p:txBody>
        </p:sp>
        <p:sp>
          <p:nvSpPr>
            <p:cNvPr id="35" name="Freeform 65">
              <a:extLst>
                <a:ext uri="{FF2B5EF4-FFF2-40B4-BE49-F238E27FC236}">
                  <a16:creationId xmlns:a16="http://schemas.microsoft.com/office/drawing/2014/main" id="{3A364C09-17A2-4F59-B899-B94FACE8D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828" y="2721485"/>
              <a:ext cx="966533" cy="713598"/>
            </a:xfrm>
            <a:custGeom>
              <a:avLst/>
              <a:gdLst/>
              <a:ahLst/>
              <a:cxnLst>
                <a:cxn ang="0">
                  <a:pos x="1850" y="1666"/>
                </a:cxn>
                <a:cxn ang="0">
                  <a:pos x="1814" y="1731"/>
                </a:cxn>
                <a:cxn ang="0">
                  <a:pos x="1784" y="1784"/>
                </a:cxn>
                <a:cxn ang="0">
                  <a:pos x="1772" y="1855"/>
                </a:cxn>
                <a:cxn ang="0">
                  <a:pos x="1832" y="1796"/>
                </a:cxn>
                <a:cxn ang="0">
                  <a:pos x="1932" y="1784"/>
                </a:cxn>
                <a:cxn ang="0">
                  <a:pos x="2062" y="1736"/>
                </a:cxn>
                <a:cxn ang="0">
                  <a:pos x="2281" y="1578"/>
                </a:cxn>
                <a:cxn ang="0">
                  <a:pos x="2358" y="1524"/>
                </a:cxn>
                <a:cxn ang="0">
                  <a:pos x="2416" y="1453"/>
                </a:cxn>
                <a:cxn ang="0">
                  <a:pos x="2386" y="1465"/>
                </a:cxn>
                <a:cxn ang="0">
                  <a:pos x="2292" y="1512"/>
                </a:cxn>
                <a:cxn ang="0">
                  <a:pos x="2239" y="1542"/>
                </a:cxn>
                <a:cxn ang="0">
                  <a:pos x="2304" y="1441"/>
                </a:cxn>
                <a:cxn ang="0">
                  <a:pos x="2257" y="1482"/>
                </a:cxn>
                <a:cxn ang="0">
                  <a:pos x="2044" y="1601"/>
                </a:cxn>
                <a:cxn ang="0">
                  <a:pos x="1891" y="1707"/>
                </a:cxn>
                <a:cxn ang="0">
                  <a:pos x="1884" y="1624"/>
                </a:cxn>
                <a:cxn ang="0">
                  <a:pos x="1926" y="1518"/>
                </a:cxn>
                <a:cxn ang="0">
                  <a:pos x="1873" y="1175"/>
                </a:cxn>
                <a:cxn ang="0">
                  <a:pos x="1832" y="821"/>
                </a:cxn>
                <a:cxn ang="0">
                  <a:pos x="1790" y="597"/>
                </a:cxn>
                <a:cxn ang="0">
                  <a:pos x="1743" y="561"/>
                </a:cxn>
                <a:cxn ang="0">
                  <a:pos x="1731" y="490"/>
                </a:cxn>
                <a:cxn ang="0">
                  <a:pos x="1696" y="290"/>
                </a:cxn>
                <a:cxn ang="0">
                  <a:pos x="1630" y="77"/>
                </a:cxn>
                <a:cxn ang="0">
                  <a:pos x="1607" y="0"/>
                </a:cxn>
                <a:cxn ang="0">
                  <a:pos x="1206" y="89"/>
                </a:cxn>
                <a:cxn ang="0">
                  <a:pos x="986" y="325"/>
                </a:cxn>
                <a:cxn ang="0">
                  <a:pos x="969" y="419"/>
                </a:cxn>
                <a:cxn ang="0">
                  <a:pos x="846" y="549"/>
                </a:cxn>
                <a:cxn ang="0">
                  <a:pos x="887" y="591"/>
                </a:cxn>
                <a:cxn ang="0">
                  <a:pos x="898" y="643"/>
                </a:cxn>
                <a:cxn ang="0">
                  <a:pos x="922" y="767"/>
                </a:cxn>
                <a:cxn ang="0">
                  <a:pos x="704" y="916"/>
                </a:cxn>
                <a:cxn ang="0">
                  <a:pos x="455" y="934"/>
                </a:cxn>
                <a:cxn ang="0">
                  <a:pos x="202" y="992"/>
                </a:cxn>
                <a:cxn ang="0">
                  <a:pos x="148" y="1099"/>
                </a:cxn>
                <a:cxn ang="0">
                  <a:pos x="213" y="1234"/>
                </a:cxn>
                <a:cxn ang="0">
                  <a:pos x="42" y="1429"/>
                </a:cxn>
                <a:cxn ang="0">
                  <a:pos x="1318" y="1312"/>
                </a:cxn>
                <a:cxn ang="0">
                  <a:pos x="1359" y="1365"/>
                </a:cxn>
                <a:cxn ang="0">
                  <a:pos x="1406" y="1376"/>
                </a:cxn>
                <a:cxn ang="0">
                  <a:pos x="1465" y="1494"/>
                </a:cxn>
                <a:cxn ang="0">
                  <a:pos x="1572" y="1530"/>
                </a:cxn>
              </a:cxnLst>
              <a:rect l="0" t="0" r="r" b="b"/>
              <a:pathLst>
                <a:path w="2422" h="1855">
                  <a:moveTo>
                    <a:pt x="1572" y="1530"/>
                  </a:moveTo>
                  <a:lnTo>
                    <a:pt x="1832" y="1624"/>
                  </a:lnTo>
                  <a:lnTo>
                    <a:pt x="1850" y="1666"/>
                  </a:lnTo>
                  <a:lnTo>
                    <a:pt x="1832" y="1683"/>
                  </a:lnTo>
                  <a:lnTo>
                    <a:pt x="1820" y="1701"/>
                  </a:lnTo>
                  <a:lnTo>
                    <a:pt x="1814" y="1731"/>
                  </a:lnTo>
                  <a:lnTo>
                    <a:pt x="1814" y="1772"/>
                  </a:lnTo>
                  <a:lnTo>
                    <a:pt x="1802" y="1778"/>
                  </a:lnTo>
                  <a:lnTo>
                    <a:pt x="1784" y="1784"/>
                  </a:lnTo>
                  <a:lnTo>
                    <a:pt x="1761" y="1837"/>
                  </a:lnTo>
                  <a:lnTo>
                    <a:pt x="1761" y="1855"/>
                  </a:lnTo>
                  <a:lnTo>
                    <a:pt x="1772" y="1855"/>
                  </a:lnTo>
                  <a:lnTo>
                    <a:pt x="1784" y="1849"/>
                  </a:lnTo>
                  <a:lnTo>
                    <a:pt x="1790" y="1837"/>
                  </a:lnTo>
                  <a:lnTo>
                    <a:pt x="1832" y="1796"/>
                  </a:lnTo>
                  <a:lnTo>
                    <a:pt x="1855" y="1801"/>
                  </a:lnTo>
                  <a:lnTo>
                    <a:pt x="1914" y="1801"/>
                  </a:lnTo>
                  <a:lnTo>
                    <a:pt x="1932" y="1784"/>
                  </a:lnTo>
                  <a:lnTo>
                    <a:pt x="1985" y="1772"/>
                  </a:lnTo>
                  <a:lnTo>
                    <a:pt x="2033" y="1754"/>
                  </a:lnTo>
                  <a:lnTo>
                    <a:pt x="2062" y="1736"/>
                  </a:lnTo>
                  <a:lnTo>
                    <a:pt x="2092" y="1701"/>
                  </a:lnTo>
                  <a:lnTo>
                    <a:pt x="2239" y="1601"/>
                  </a:lnTo>
                  <a:lnTo>
                    <a:pt x="2281" y="1578"/>
                  </a:lnTo>
                  <a:lnTo>
                    <a:pt x="2310" y="1548"/>
                  </a:lnTo>
                  <a:lnTo>
                    <a:pt x="2334" y="1542"/>
                  </a:lnTo>
                  <a:lnTo>
                    <a:pt x="2358" y="1524"/>
                  </a:lnTo>
                  <a:lnTo>
                    <a:pt x="2386" y="1507"/>
                  </a:lnTo>
                  <a:lnTo>
                    <a:pt x="2404" y="1489"/>
                  </a:lnTo>
                  <a:lnTo>
                    <a:pt x="2416" y="1453"/>
                  </a:lnTo>
                  <a:lnTo>
                    <a:pt x="2422" y="1441"/>
                  </a:lnTo>
                  <a:lnTo>
                    <a:pt x="2416" y="1436"/>
                  </a:lnTo>
                  <a:lnTo>
                    <a:pt x="2386" y="1465"/>
                  </a:lnTo>
                  <a:lnTo>
                    <a:pt x="2352" y="1477"/>
                  </a:lnTo>
                  <a:lnTo>
                    <a:pt x="2310" y="1494"/>
                  </a:lnTo>
                  <a:lnTo>
                    <a:pt x="2292" y="1512"/>
                  </a:lnTo>
                  <a:lnTo>
                    <a:pt x="2281" y="1535"/>
                  </a:lnTo>
                  <a:lnTo>
                    <a:pt x="2246" y="1553"/>
                  </a:lnTo>
                  <a:lnTo>
                    <a:pt x="2239" y="1542"/>
                  </a:lnTo>
                  <a:lnTo>
                    <a:pt x="2251" y="1518"/>
                  </a:lnTo>
                  <a:lnTo>
                    <a:pt x="2274" y="1489"/>
                  </a:lnTo>
                  <a:lnTo>
                    <a:pt x="2304" y="1441"/>
                  </a:lnTo>
                  <a:lnTo>
                    <a:pt x="2292" y="1436"/>
                  </a:lnTo>
                  <a:lnTo>
                    <a:pt x="2269" y="1459"/>
                  </a:lnTo>
                  <a:lnTo>
                    <a:pt x="2257" y="1482"/>
                  </a:lnTo>
                  <a:lnTo>
                    <a:pt x="2233" y="1507"/>
                  </a:lnTo>
                  <a:lnTo>
                    <a:pt x="2150" y="1553"/>
                  </a:lnTo>
                  <a:lnTo>
                    <a:pt x="2044" y="1601"/>
                  </a:lnTo>
                  <a:lnTo>
                    <a:pt x="1962" y="1649"/>
                  </a:lnTo>
                  <a:lnTo>
                    <a:pt x="1926" y="1666"/>
                  </a:lnTo>
                  <a:lnTo>
                    <a:pt x="1891" y="1707"/>
                  </a:lnTo>
                  <a:lnTo>
                    <a:pt x="1873" y="1695"/>
                  </a:lnTo>
                  <a:lnTo>
                    <a:pt x="1873" y="1660"/>
                  </a:lnTo>
                  <a:lnTo>
                    <a:pt x="1884" y="1624"/>
                  </a:lnTo>
                  <a:lnTo>
                    <a:pt x="1914" y="1601"/>
                  </a:lnTo>
                  <a:lnTo>
                    <a:pt x="1879" y="1565"/>
                  </a:lnTo>
                  <a:lnTo>
                    <a:pt x="1926" y="1518"/>
                  </a:lnTo>
                  <a:lnTo>
                    <a:pt x="1932" y="1500"/>
                  </a:lnTo>
                  <a:lnTo>
                    <a:pt x="1909" y="1477"/>
                  </a:lnTo>
                  <a:lnTo>
                    <a:pt x="1873" y="1175"/>
                  </a:lnTo>
                  <a:lnTo>
                    <a:pt x="1861" y="1163"/>
                  </a:lnTo>
                  <a:lnTo>
                    <a:pt x="1861" y="886"/>
                  </a:lnTo>
                  <a:lnTo>
                    <a:pt x="1832" y="821"/>
                  </a:lnTo>
                  <a:lnTo>
                    <a:pt x="1808" y="750"/>
                  </a:lnTo>
                  <a:lnTo>
                    <a:pt x="1808" y="696"/>
                  </a:lnTo>
                  <a:lnTo>
                    <a:pt x="1790" y="597"/>
                  </a:lnTo>
                  <a:lnTo>
                    <a:pt x="1761" y="543"/>
                  </a:lnTo>
                  <a:lnTo>
                    <a:pt x="1743" y="549"/>
                  </a:lnTo>
                  <a:lnTo>
                    <a:pt x="1743" y="561"/>
                  </a:lnTo>
                  <a:lnTo>
                    <a:pt x="1737" y="561"/>
                  </a:lnTo>
                  <a:lnTo>
                    <a:pt x="1726" y="543"/>
                  </a:lnTo>
                  <a:lnTo>
                    <a:pt x="1731" y="490"/>
                  </a:lnTo>
                  <a:lnTo>
                    <a:pt x="1684" y="378"/>
                  </a:lnTo>
                  <a:lnTo>
                    <a:pt x="1678" y="336"/>
                  </a:lnTo>
                  <a:lnTo>
                    <a:pt x="1696" y="290"/>
                  </a:lnTo>
                  <a:lnTo>
                    <a:pt x="1684" y="206"/>
                  </a:lnTo>
                  <a:lnTo>
                    <a:pt x="1637" y="89"/>
                  </a:lnTo>
                  <a:lnTo>
                    <a:pt x="1630" y="77"/>
                  </a:lnTo>
                  <a:lnTo>
                    <a:pt x="1619" y="59"/>
                  </a:lnTo>
                  <a:lnTo>
                    <a:pt x="1625" y="41"/>
                  </a:lnTo>
                  <a:lnTo>
                    <a:pt x="1607" y="0"/>
                  </a:lnTo>
                  <a:lnTo>
                    <a:pt x="1224" y="95"/>
                  </a:lnTo>
                  <a:lnTo>
                    <a:pt x="1217" y="89"/>
                  </a:lnTo>
                  <a:lnTo>
                    <a:pt x="1206" y="89"/>
                  </a:lnTo>
                  <a:lnTo>
                    <a:pt x="1170" y="107"/>
                  </a:lnTo>
                  <a:lnTo>
                    <a:pt x="1082" y="201"/>
                  </a:lnTo>
                  <a:lnTo>
                    <a:pt x="986" y="325"/>
                  </a:lnTo>
                  <a:lnTo>
                    <a:pt x="975" y="348"/>
                  </a:lnTo>
                  <a:lnTo>
                    <a:pt x="981" y="372"/>
                  </a:lnTo>
                  <a:lnTo>
                    <a:pt x="969" y="419"/>
                  </a:lnTo>
                  <a:lnTo>
                    <a:pt x="945" y="437"/>
                  </a:lnTo>
                  <a:lnTo>
                    <a:pt x="851" y="531"/>
                  </a:lnTo>
                  <a:lnTo>
                    <a:pt x="846" y="549"/>
                  </a:lnTo>
                  <a:lnTo>
                    <a:pt x="857" y="591"/>
                  </a:lnTo>
                  <a:lnTo>
                    <a:pt x="869" y="597"/>
                  </a:lnTo>
                  <a:lnTo>
                    <a:pt x="887" y="591"/>
                  </a:lnTo>
                  <a:lnTo>
                    <a:pt x="910" y="609"/>
                  </a:lnTo>
                  <a:lnTo>
                    <a:pt x="915" y="627"/>
                  </a:lnTo>
                  <a:lnTo>
                    <a:pt x="898" y="643"/>
                  </a:lnTo>
                  <a:lnTo>
                    <a:pt x="904" y="679"/>
                  </a:lnTo>
                  <a:lnTo>
                    <a:pt x="928" y="714"/>
                  </a:lnTo>
                  <a:lnTo>
                    <a:pt x="922" y="767"/>
                  </a:lnTo>
                  <a:lnTo>
                    <a:pt x="863" y="797"/>
                  </a:lnTo>
                  <a:lnTo>
                    <a:pt x="775" y="891"/>
                  </a:lnTo>
                  <a:lnTo>
                    <a:pt x="704" y="916"/>
                  </a:lnTo>
                  <a:lnTo>
                    <a:pt x="555" y="957"/>
                  </a:lnTo>
                  <a:lnTo>
                    <a:pt x="502" y="939"/>
                  </a:lnTo>
                  <a:lnTo>
                    <a:pt x="455" y="934"/>
                  </a:lnTo>
                  <a:lnTo>
                    <a:pt x="379" y="939"/>
                  </a:lnTo>
                  <a:lnTo>
                    <a:pt x="296" y="957"/>
                  </a:lnTo>
                  <a:lnTo>
                    <a:pt x="202" y="992"/>
                  </a:lnTo>
                  <a:lnTo>
                    <a:pt x="159" y="1016"/>
                  </a:lnTo>
                  <a:lnTo>
                    <a:pt x="148" y="1069"/>
                  </a:lnTo>
                  <a:lnTo>
                    <a:pt x="148" y="1099"/>
                  </a:lnTo>
                  <a:lnTo>
                    <a:pt x="219" y="1175"/>
                  </a:lnTo>
                  <a:lnTo>
                    <a:pt x="225" y="1211"/>
                  </a:lnTo>
                  <a:lnTo>
                    <a:pt x="213" y="1234"/>
                  </a:lnTo>
                  <a:lnTo>
                    <a:pt x="189" y="1246"/>
                  </a:lnTo>
                  <a:lnTo>
                    <a:pt x="172" y="1312"/>
                  </a:lnTo>
                  <a:lnTo>
                    <a:pt x="42" y="1429"/>
                  </a:lnTo>
                  <a:lnTo>
                    <a:pt x="0" y="1465"/>
                  </a:lnTo>
                  <a:lnTo>
                    <a:pt x="24" y="1571"/>
                  </a:lnTo>
                  <a:lnTo>
                    <a:pt x="1318" y="1312"/>
                  </a:lnTo>
                  <a:lnTo>
                    <a:pt x="1341" y="1329"/>
                  </a:lnTo>
                  <a:lnTo>
                    <a:pt x="1348" y="1353"/>
                  </a:lnTo>
                  <a:lnTo>
                    <a:pt x="1359" y="1365"/>
                  </a:lnTo>
                  <a:lnTo>
                    <a:pt x="1371" y="1358"/>
                  </a:lnTo>
                  <a:lnTo>
                    <a:pt x="1382" y="1370"/>
                  </a:lnTo>
                  <a:lnTo>
                    <a:pt x="1406" y="1376"/>
                  </a:lnTo>
                  <a:lnTo>
                    <a:pt x="1442" y="1453"/>
                  </a:lnTo>
                  <a:lnTo>
                    <a:pt x="1447" y="1482"/>
                  </a:lnTo>
                  <a:lnTo>
                    <a:pt x="1465" y="1494"/>
                  </a:lnTo>
                  <a:lnTo>
                    <a:pt x="1465" y="1507"/>
                  </a:lnTo>
                  <a:lnTo>
                    <a:pt x="1542" y="1512"/>
                  </a:lnTo>
                  <a:lnTo>
                    <a:pt x="1572" y="1530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rPr>
                <a:t> -0.4%</a:t>
              </a:r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4F6382A9-7518-4F59-8FF6-012EEEDC2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604" y="3188525"/>
              <a:ext cx="748672" cy="468770"/>
            </a:xfrm>
            <a:custGeom>
              <a:avLst/>
              <a:gdLst/>
              <a:ahLst/>
              <a:cxnLst>
                <a:cxn ang="0">
                  <a:pos x="467" y="1151"/>
                </a:cxn>
                <a:cxn ang="0">
                  <a:pos x="1311" y="986"/>
                </a:cxn>
                <a:cxn ang="0">
                  <a:pos x="1583" y="938"/>
                </a:cxn>
                <a:cxn ang="0">
                  <a:pos x="1590" y="938"/>
                </a:cxn>
                <a:cxn ang="0">
                  <a:pos x="1595" y="933"/>
                </a:cxn>
                <a:cxn ang="0">
                  <a:pos x="1601" y="908"/>
                </a:cxn>
                <a:cxn ang="0">
                  <a:pos x="1631" y="880"/>
                </a:cxn>
                <a:cxn ang="0">
                  <a:pos x="1661" y="874"/>
                </a:cxn>
                <a:cxn ang="0">
                  <a:pos x="1689" y="880"/>
                </a:cxn>
                <a:cxn ang="0">
                  <a:pos x="1767" y="826"/>
                </a:cxn>
                <a:cxn ang="0">
                  <a:pos x="1778" y="785"/>
                </a:cxn>
                <a:cxn ang="0">
                  <a:pos x="1826" y="738"/>
                </a:cxn>
                <a:cxn ang="0">
                  <a:pos x="1873" y="708"/>
                </a:cxn>
                <a:cxn ang="0">
                  <a:pos x="1879" y="697"/>
                </a:cxn>
                <a:cxn ang="0">
                  <a:pos x="1831" y="661"/>
                </a:cxn>
                <a:cxn ang="0">
                  <a:pos x="1814" y="644"/>
                </a:cxn>
                <a:cxn ang="0">
                  <a:pos x="1796" y="637"/>
                </a:cxn>
                <a:cxn ang="0">
                  <a:pos x="1785" y="619"/>
                </a:cxn>
                <a:cxn ang="0">
                  <a:pos x="1749" y="614"/>
                </a:cxn>
                <a:cxn ang="0">
                  <a:pos x="1737" y="566"/>
                </a:cxn>
                <a:cxn ang="0">
                  <a:pos x="1696" y="555"/>
                </a:cxn>
                <a:cxn ang="0">
                  <a:pos x="1689" y="555"/>
                </a:cxn>
                <a:cxn ang="0">
                  <a:pos x="1684" y="477"/>
                </a:cxn>
                <a:cxn ang="0">
                  <a:pos x="1707" y="466"/>
                </a:cxn>
                <a:cxn ang="0">
                  <a:pos x="1702" y="424"/>
                </a:cxn>
                <a:cxn ang="0">
                  <a:pos x="1678" y="401"/>
                </a:cxn>
                <a:cxn ang="0">
                  <a:pos x="1678" y="389"/>
                </a:cxn>
                <a:cxn ang="0">
                  <a:pos x="1684" y="378"/>
                </a:cxn>
                <a:cxn ang="0">
                  <a:pos x="1719" y="342"/>
                </a:cxn>
                <a:cxn ang="0">
                  <a:pos x="1732" y="283"/>
                </a:cxn>
                <a:cxn ang="0">
                  <a:pos x="1732" y="266"/>
                </a:cxn>
                <a:cxn ang="0">
                  <a:pos x="1755" y="230"/>
                </a:cxn>
                <a:cxn ang="0">
                  <a:pos x="1773" y="218"/>
                </a:cxn>
                <a:cxn ang="0">
                  <a:pos x="1743" y="200"/>
                </a:cxn>
                <a:cxn ang="0">
                  <a:pos x="1666" y="195"/>
                </a:cxn>
                <a:cxn ang="0">
                  <a:pos x="1666" y="182"/>
                </a:cxn>
                <a:cxn ang="0">
                  <a:pos x="1648" y="170"/>
                </a:cxn>
                <a:cxn ang="0">
                  <a:pos x="1643" y="141"/>
                </a:cxn>
                <a:cxn ang="0">
                  <a:pos x="1607" y="64"/>
                </a:cxn>
                <a:cxn ang="0">
                  <a:pos x="1583" y="58"/>
                </a:cxn>
                <a:cxn ang="0">
                  <a:pos x="1572" y="46"/>
                </a:cxn>
                <a:cxn ang="0">
                  <a:pos x="1560" y="53"/>
                </a:cxn>
                <a:cxn ang="0">
                  <a:pos x="1549" y="41"/>
                </a:cxn>
                <a:cxn ang="0">
                  <a:pos x="1542" y="17"/>
                </a:cxn>
                <a:cxn ang="0">
                  <a:pos x="1519" y="0"/>
                </a:cxn>
                <a:cxn ang="0">
                  <a:pos x="225" y="259"/>
                </a:cxn>
                <a:cxn ang="0">
                  <a:pos x="201" y="153"/>
                </a:cxn>
                <a:cxn ang="0">
                  <a:pos x="130" y="223"/>
                </a:cxn>
                <a:cxn ang="0">
                  <a:pos x="119" y="230"/>
                </a:cxn>
                <a:cxn ang="0">
                  <a:pos x="107" y="218"/>
                </a:cxn>
                <a:cxn ang="0">
                  <a:pos x="101" y="218"/>
                </a:cxn>
                <a:cxn ang="0">
                  <a:pos x="83" y="259"/>
                </a:cxn>
                <a:cxn ang="0">
                  <a:pos x="18" y="307"/>
                </a:cxn>
                <a:cxn ang="0">
                  <a:pos x="0" y="324"/>
                </a:cxn>
                <a:cxn ang="0">
                  <a:pos x="89" y="856"/>
                </a:cxn>
                <a:cxn ang="0">
                  <a:pos x="154" y="1217"/>
                </a:cxn>
                <a:cxn ang="0">
                  <a:pos x="467" y="1151"/>
                </a:cxn>
              </a:cxnLst>
              <a:rect l="0" t="0" r="r" b="b"/>
              <a:pathLst>
                <a:path w="1879" h="1217">
                  <a:moveTo>
                    <a:pt x="467" y="1151"/>
                  </a:moveTo>
                  <a:lnTo>
                    <a:pt x="1311" y="986"/>
                  </a:lnTo>
                  <a:lnTo>
                    <a:pt x="1583" y="938"/>
                  </a:lnTo>
                  <a:lnTo>
                    <a:pt x="1590" y="938"/>
                  </a:lnTo>
                  <a:lnTo>
                    <a:pt x="1595" y="933"/>
                  </a:lnTo>
                  <a:lnTo>
                    <a:pt x="1601" y="908"/>
                  </a:lnTo>
                  <a:lnTo>
                    <a:pt x="1631" y="880"/>
                  </a:lnTo>
                  <a:lnTo>
                    <a:pt x="1661" y="874"/>
                  </a:lnTo>
                  <a:lnTo>
                    <a:pt x="1689" y="880"/>
                  </a:lnTo>
                  <a:lnTo>
                    <a:pt x="1767" y="826"/>
                  </a:lnTo>
                  <a:lnTo>
                    <a:pt x="1778" y="785"/>
                  </a:lnTo>
                  <a:lnTo>
                    <a:pt x="1826" y="738"/>
                  </a:lnTo>
                  <a:lnTo>
                    <a:pt x="1873" y="708"/>
                  </a:lnTo>
                  <a:lnTo>
                    <a:pt x="1879" y="697"/>
                  </a:lnTo>
                  <a:lnTo>
                    <a:pt x="1831" y="661"/>
                  </a:lnTo>
                  <a:lnTo>
                    <a:pt x="1814" y="644"/>
                  </a:lnTo>
                  <a:lnTo>
                    <a:pt x="1796" y="637"/>
                  </a:lnTo>
                  <a:lnTo>
                    <a:pt x="1785" y="619"/>
                  </a:lnTo>
                  <a:lnTo>
                    <a:pt x="1749" y="614"/>
                  </a:lnTo>
                  <a:lnTo>
                    <a:pt x="1737" y="566"/>
                  </a:lnTo>
                  <a:lnTo>
                    <a:pt x="1696" y="555"/>
                  </a:lnTo>
                  <a:lnTo>
                    <a:pt x="1689" y="555"/>
                  </a:lnTo>
                  <a:lnTo>
                    <a:pt x="1684" y="477"/>
                  </a:lnTo>
                  <a:lnTo>
                    <a:pt x="1707" y="466"/>
                  </a:lnTo>
                  <a:lnTo>
                    <a:pt x="1702" y="424"/>
                  </a:lnTo>
                  <a:lnTo>
                    <a:pt x="1678" y="401"/>
                  </a:lnTo>
                  <a:lnTo>
                    <a:pt x="1678" y="389"/>
                  </a:lnTo>
                  <a:lnTo>
                    <a:pt x="1684" y="378"/>
                  </a:lnTo>
                  <a:lnTo>
                    <a:pt x="1719" y="342"/>
                  </a:lnTo>
                  <a:lnTo>
                    <a:pt x="1732" y="283"/>
                  </a:lnTo>
                  <a:lnTo>
                    <a:pt x="1732" y="266"/>
                  </a:lnTo>
                  <a:lnTo>
                    <a:pt x="1755" y="230"/>
                  </a:lnTo>
                  <a:lnTo>
                    <a:pt x="1773" y="218"/>
                  </a:lnTo>
                  <a:lnTo>
                    <a:pt x="1743" y="200"/>
                  </a:lnTo>
                  <a:lnTo>
                    <a:pt x="1666" y="195"/>
                  </a:lnTo>
                  <a:lnTo>
                    <a:pt x="1666" y="182"/>
                  </a:lnTo>
                  <a:lnTo>
                    <a:pt x="1648" y="170"/>
                  </a:lnTo>
                  <a:lnTo>
                    <a:pt x="1643" y="141"/>
                  </a:lnTo>
                  <a:lnTo>
                    <a:pt x="1607" y="64"/>
                  </a:lnTo>
                  <a:lnTo>
                    <a:pt x="1583" y="58"/>
                  </a:lnTo>
                  <a:lnTo>
                    <a:pt x="1572" y="46"/>
                  </a:lnTo>
                  <a:lnTo>
                    <a:pt x="1560" y="53"/>
                  </a:lnTo>
                  <a:lnTo>
                    <a:pt x="1549" y="41"/>
                  </a:lnTo>
                  <a:lnTo>
                    <a:pt x="1542" y="17"/>
                  </a:lnTo>
                  <a:lnTo>
                    <a:pt x="1519" y="0"/>
                  </a:lnTo>
                  <a:lnTo>
                    <a:pt x="225" y="259"/>
                  </a:lnTo>
                  <a:lnTo>
                    <a:pt x="201" y="153"/>
                  </a:lnTo>
                  <a:lnTo>
                    <a:pt x="130" y="223"/>
                  </a:lnTo>
                  <a:lnTo>
                    <a:pt x="119" y="230"/>
                  </a:lnTo>
                  <a:lnTo>
                    <a:pt x="107" y="218"/>
                  </a:lnTo>
                  <a:lnTo>
                    <a:pt x="101" y="218"/>
                  </a:lnTo>
                  <a:lnTo>
                    <a:pt x="83" y="259"/>
                  </a:lnTo>
                  <a:lnTo>
                    <a:pt x="18" y="307"/>
                  </a:lnTo>
                  <a:lnTo>
                    <a:pt x="0" y="324"/>
                  </a:lnTo>
                  <a:lnTo>
                    <a:pt x="89" y="856"/>
                  </a:lnTo>
                  <a:lnTo>
                    <a:pt x="154" y="1217"/>
                  </a:lnTo>
                  <a:lnTo>
                    <a:pt x="467" y="1151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0.01%</a:t>
              </a:r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BFCC0F9D-4560-44E9-AC78-3EC61E6AC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3166" y="3654383"/>
              <a:ext cx="976163" cy="539550"/>
            </a:xfrm>
            <a:custGeom>
              <a:avLst/>
              <a:gdLst/>
              <a:ahLst/>
              <a:cxnLst>
                <a:cxn ang="0">
                  <a:pos x="1607" y="1176"/>
                </a:cxn>
                <a:cxn ang="0">
                  <a:pos x="745" y="1311"/>
                </a:cxn>
                <a:cxn ang="0">
                  <a:pos x="621" y="1329"/>
                </a:cxn>
                <a:cxn ang="0">
                  <a:pos x="537" y="1329"/>
                </a:cxn>
                <a:cxn ang="0">
                  <a:pos x="0" y="1400"/>
                </a:cxn>
                <a:cxn ang="0">
                  <a:pos x="136" y="1329"/>
                </a:cxn>
                <a:cxn ang="0">
                  <a:pos x="213" y="1252"/>
                </a:cxn>
                <a:cxn ang="0">
                  <a:pos x="225" y="1211"/>
                </a:cxn>
                <a:cxn ang="0">
                  <a:pos x="260" y="1158"/>
                </a:cxn>
                <a:cxn ang="0">
                  <a:pos x="455" y="986"/>
                </a:cxn>
                <a:cxn ang="0">
                  <a:pos x="479" y="963"/>
                </a:cxn>
                <a:cxn ang="0">
                  <a:pos x="514" y="1040"/>
                </a:cxn>
                <a:cxn ang="0">
                  <a:pos x="621" y="1070"/>
                </a:cxn>
                <a:cxn ang="0">
                  <a:pos x="662" y="1022"/>
                </a:cxn>
                <a:cxn ang="0">
                  <a:pos x="715" y="1029"/>
                </a:cxn>
                <a:cxn ang="0">
                  <a:pos x="750" y="1029"/>
                </a:cxn>
                <a:cxn ang="0">
                  <a:pos x="845" y="945"/>
                </a:cxn>
                <a:cxn ang="0">
                  <a:pos x="869" y="963"/>
                </a:cxn>
                <a:cxn ang="0">
                  <a:pos x="958" y="916"/>
                </a:cxn>
                <a:cxn ang="0">
                  <a:pos x="999" y="821"/>
                </a:cxn>
                <a:cxn ang="0">
                  <a:pos x="1057" y="674"/>
                </a:cxn>
                <a:cxn ang="0">
                  <a:pos x="1140" y="408"/>
                </a:cxn>
                <a:cxn ang="0">
                  <a:pos x="1181" y="449"/>
                </a:cxn>
                <a:cxn ang="0">
                  <a:pos x="1247" y="461"/>
                </a:cxn>
                <a:cxn ang="0">
                  <a:pos x="1300" y="314"/>
                </a:cxn>
                <a:cxn ang="0">
                  <a:pos x="1359" y="289"/>
                </a:cxn>
                <a:cxn ang="0">
                  <a:pos x="1407" y="225"/>
                </a:cxn>
                <a:cxn ang="0">
                  <a:pos x="1453" y="142"/>
                </a:cxn>
                <a:cxn ang="0">
                  <a:pos x="1471" y="113"/>
                </a:cxn>
                <a:cxn ang="0">
                  <a:pos x="1460" y="24"/>
                </a:cxn>
                <a:cxn ang="0">
                  <a:pos x="1483" y="0"/>
                </a:cxn>
                <a:cxn ang="0">
                  <a:pos x="1648" y="101"/>
                </a:cxn>
                <a:cxn ang="0">
                  <a:pos x="1673" y="18"/>
                </a:cxn>
                <a:cxn ang="0">
                  <a:pos x="1725" y="24"/>
                </a:cxn>
                <a:cxn ang="0">
                  <a:pos x="1731" y="65"/>
                </a:cxn>
                <a:cxn ang="0">
                  <a:pos x="1831" y="101"/>
                </a:cxn>
                <a:cxn ang="0">
                  <a:pos x="1896" y="149"/>
                </a:cxn>
                <a:cxn ang="0">
                  <a:pos x="1920" y="201"/>
                </a:cxn>
                <a:cxn ang="0">
                  <a:pos x="1855" y="331"/>
                </a:cxn>
                <a:cxn ang="0">
                  <a:pos x="1909" y="378"/>
                </a:cxn>
                <a:cxn ang="0">
                  <a:pos x="1985" y="390"/>
                </a:cxn>
                <a:cxn ang="0">
                  <a:pos x="2015" y="408"/>
                </a:cxn>
                <a:cxn ang="0">
                  <a:pos x="2056" y="431"/>
                </a:cxn>
                <a:cxn ang="0">
                  <a:pos x="2086" y="420"/>
                </a:cxn>
                <a:cxn ang="0">
                  <a:pos x="2216" y="473"/>
                </a:cxn>
                <a:cxn ang="0">
                  <a:pos x="2239" y="520"/>
                </a:cxn>
                <a:cxn ang="0">
                  <a:pos x="2227" y="591"/>
                </a:cxn>
                <a:cxn ang="0">
                  <a:pos x="2204" y="615"/>
                </a:cxn>
                <a:cxn ang="0">
                  <a:pos x="2274" y="679"/>
                </a:cxn>
                <a:cxn ang="0">
                  <a:pos x="2269" y="709"/>
                </a:cxn>
                <a:cxn ang="0">
                  <a:pos x="2216" y="720"/>
                </a:cxn>
                <a:cxn ang="0">
                  <a:pos x="2239" y="733"/>
                </a:cxn>
                <a:cxn ang="0">
                  <a:pos x="2216" y="763"/>
                </a:cxn>
                <a:cxn ang="0">
                  <a:pos x="2198" y="768"/>
                </a:cxn>
                <a:cxn ang="0">
                  <a:pos x="2251" y="786"/>
                </a:cxn>
                <a:cxn ang="0">
                  <a:pos x="2298" y="816"/>
                </a:cxn>
                <a:cxn ang="0">
                  <a:pos x="2239" y="857"/>
                </a:cxn>
                <a:cxn ang="0">
                  <a:pos x="2198" y="857"/>
                </a:cxn>
                <a:cxn ang="0">
                  <a:pos x="2257" y="898"/>
                </a:cxn>
                <a:cxn ang="0">
                  <a:pos x="2322" y="857"/>
                </a:cxn>
                <a:cxn ang="0">
                  <a:pos x="2404" y="857"/>
                </a:cxn>
                <a:cxn ang="0">
                  <a:pos x="2446" y="981"/>
                </a:cxn>
                <a:cxn ang="0">
                  <a:pos x="2411" y="1004"/>
                </a:cxn>
              </a:cxnLst>
              <a:rect l="0" t="0" r="r" b="b"/>
              <a:pathLst>
                <a:path w="2446" h="1400">
                  <a:moveTo>
                    <a:pt x="2416" y="1022"/>
                  </a:moveTo>
                  <a:lnTo>
                    <a:pt x="1607" y="1176"/>
                  </a:lnTo>
                  <a:lnTo>
                    <a:pt x="762" y="1318"/>
                  </a:lnTo>
                  <a:lnTo>
                    <a:pt x="745" y="1311"/>
                  </a:lnTo>
                  <a:lnTo>
                    <a:pt x="709" y="1318"/>
                  </a:lnTo>
                  <a:lnTo>
                    <a:pt x="621" y="1329"/>
                  </a:lnTo>
                  <a:lnTo>
                    <a:pt x="626" y="1311"/>
                  </a:lnTo>
                  <a:lnTo>
                    <a:pt x="537" y="1329"/>
                  </a:lnTo>
                  <a:lnTo>
                    <a:pt x="537" y="1336"/>
                  </a:lnTo>
                  <a:lnTo>
                    <a:pt x="0" y="1400"/>
                  </a:lnTo>
                  <a:lnTo>
                    <a:pt x="24" y="1382"/>
                  </a:lnTo>
                  <a:lnTo>
                    <a:pt x="136" y="1329"/>
                  </a:lnTo>
                  <a:lnTo>
                    <a:pt x="154" y="1300"/>
                  </a:lnTo>
                  <a:lnTo>
                    <a:pt x="213" y="1252"/>
                  </a:lnTo>
                  <a:lnTo>
                    <a:pt x="219" y="1223"/>
                  </a:lnTo>
                  <a:lnTo>
                    <a:pt x="225" y="1211"/>
                  </a:lnTo>
                  <a:lnTo>
                    <a:pt x="260" y="1194"/>
                  </a:lnTo>
                  <a:lnTo>
                    <a:pt x="260" y="1158"/>
                  </a:lnTo>
                  <a:lnTo>
                    <a:pt x="296" y="1128"/>
                  </a:lnTo>
                  <a:lnTo>
                    <a:pt x="455" y="986"/>
                  </a:lnTo>
                  <a:lnTo>
                    <a:pt x="467" y="958"/>
                  </a:lnTo>
                  <a:lnTo>
                    <a:pt x="479" y="963"/>
                  </a:lnTo>
                  <a:lnTo>
                    <a:pt x="467" y="993"/>
                  </a:lnTo>
                  <a:lnTo>
                    <a:pt x="514" y="1040"/>
                  </a:lnTo>
                  <a:lnTo>
                    <a:pt x="585" y="1070"/>
                  </a:lnTo>
                  <a:lnTo>
                    <a:pt x="621" y="1070"/>
                  </a:lnTo>
                  <a:lnTo>
                    <a:pt x="656" y="1040"/>
                  </a:lnTo>
                  <a:lnTo>
                    <a:pt x="662" y="1022"/>
                  </a:lnTo>
                  <a:lnTo>
                    <a:pt x="686" y="1004"/>
                  </a:lnTo>
                  <a:lnTo>
                    <a:pt x="715" y="1029"/>
                  </a:lnTo>
                  <a:lnTo>
                    <a:pt x="727" y="1034"/>
                  </a:lnTo>
                  <a:lnTo>
                    <a:pt x="750" y="1029"/>
                  </a:lnTo>
                  <a:lnTo>
                    <a:pt x="833" y="999"/>
                  </a:lnTo>
                  <a:lnTo>
                    <a:pt x="845" y="945"/>
                  </a:lnTo>
                  <a:lnTo>
                    <a:pt x="851" y="945"/>
                  </a:lnTo>
                  <a:lnTo>
                    <a:pt x="869" y="963"/>
                  </a:lnTo>
                  <a:lnTo>
                    <a:pt x="933" y="904"/>
                  </a:lnTo>
                  <a:lnTo>
                    <a:pt x="958" y="916"/>
                  </a:lnTo>
                  <a:lnTo>
                    <a:pt x="1011" y="845"/>
                  </a:lnTo>
                  <a:lnTo>
                    <a:pt x="999" y="821"/>
                  </a:lnTo>
                  <a:lnTo>
                    <a:pt x="1004" y="774"/>
                  </a:lnTo>
                  <a:lnTo>
                    <a:pt x="1057" y="674"/>
                  </a:lnTo>
                  <a:lnTo>
                    <a:pt x="1128" y="408"/>
                  </a:lnTo>
                  <a:lnTo>
                    <a:pt x="1140" y="408"/>
                  </a:lnTo>
                  <a:lnTo>
                    <a:pt x="1181" y="431"/>
                  </a:lnTo>
                  <a:lnTo>
                    <a:pt x="1181" y="449"/>
                  </a:lnTo>
                  <a:lnTo>
                    <a:pt x="1206" y="467"/>
                  </a:lnTo>
                  <a:lnTo>
                    <a:pt x="1247" y="461"/>
                  </a:lnTo>
                  <a:lnTo>
                    <a:pt x="1270" y="413"/>
                  </a:lnTo>
                  <a:lnTo>
                    <a:pt x="1300" y="314"/>
                  </a:lnTo>
                  <a:lnTo>
                    <a:pt x="1323" y="278"/>
                  </a:lnTo>
                  <a:lnTo>
                    <a:pt x="1359" y="289"/>
                  </a:lnTo>
                  <a:lnTo>
                    <a:pt x="1382" y="231"/>
                  </a:lnTo>
                  <a:lnTo>
                    <a:pt x="1407" y="225"/>
                  </a:lnTo>
                  <a:lnTo>
                    <a:pt x="1430" y="195"/>
                  </a:lnTo>
                  <a:lnTo>
                    <a:pt x="1453" y="142"/>
                  </a:lnTo>
                  <a:lnTo>
                    <a:pt x="1465" y="131"/>
                  </a:lnTo>
                  <a:lnTo>
                    <a:pt x="1471" y="113"/>
                  </a:lnTo>
                  <a:lnTo>
                    <a:pt x="1453" y="101"/>
                  </a:lnTo>
                  <a:lnTo>
                    <a:pt x="1460" y="24"/>
                  </a:lnTo>
                  <a:lnTo>
                    <a:pt x="1471" y="7"/>
                  </a:lnTo>
                  <a:lnTo>
                    <a:pt x="1483" y="0"/>
                  </a:lnTo>
                  <a:lnTo>
                    <a:pt x="1625" y="89"/>
                  </a:lnTo>
                  <a:lnTo>
                    <a:pt x="1648" y="101"/>
                  </a:lnTo>
                  <a:lnTo>
                    <a:pt x="1655" y="95"/>
                  </a:lnTo>
                  <a:lnTo>
                    <a:pt x="1673" y="18"/>
                  </a:lnTo>
                  <a:lnTo>
                    <a:pt x="1696" y="12"/>
                  </a:lnTo>
                  <a:lnTo>
                    <a:pt x="1725" y="24"/>
                  </a:lnTo>
                  <a:lnTo>
                    <a:pt x="1755" y="35"/>
                  </a:lnTo>
                  <a:lnTo>
                    <a:pt x="1731" y="65"/>
                  </a:lnTo>
                  <a:lnTo>
                    <a:pt x="1767" y="101"/>
                  </a:lnTo>
                  <a:lnTo>
                    <a:pt x="1831" y="101"/>
                  </a:lnTo>
                  <a:lnTo>
                    <a:pt x="1855" y="131"/>
                  </a:lnTo>
                  <a:lnTo>
                    <a:pt x="1896" y="149"/>
                  </a:lnTo>
                  <a:lnTo>
                    <a:pt x="1926" y="184"/>
                  </a:lnTo>
                  <a:lnTo>
                    <a:pt x="1920" y="201"/>
                  </a:lnTo>
                  <a:lnTo>
                    <a:pt x="1879" y="272"/>
                  </a:lnTo>
                  <a:lnTo>
                    <a:pt x="1855" y="331"/>
                  </a:lnTo>
                  <a:lnTo>
                    <a:pt x="1861" y="378"/>
                  </a:lnTo>
                  <a:lnTo>
                    <a:pt x="1909" y="378"/>
                  </a:lnTo>
                  <a:lnTo>
                    <a:pt x="1950" y="355"/>
                  </a:lnTo>
                  <a:lnTo>
                    <a:pt x="1985" y="390"/>
                  </a:lnTo>
                  <a:lnTo>
                    <a:pt x="2003" y="402"/>
                  </a:lnTo>
                  <a:lnTo>
                    <a:pt x="2015" y="408"/>
                  </a:lnTo>
                  <a:lnTo>
                    <a:pt x="2038" y="426"/>
                  </a:lnTo>
                  <a:lnTo>
                    <a:pt x="2056" y="431"/>
                  </a:lnTo>
                  <a:lnTo>
                    <a:pt x="2074" y="420"/>
                  </a:lnTo>
                  <a:lnTo>
                    <a:pt x="2086" y="420"/>
                  </a:lnTo>
                  <a:lnTo>
                    <a:pt x="2163" y="461"/>
                  </a:lnTo>
                  <a:lnTo>
                    <a:pt x="2216" y="473"/>
                  </a:lnTo>
                  <a:lnTo>
                    <a:pt x="2239" y="509"/>
                  </a:lnTo>
                  <a:lnTo>
                    <a:pt x="2239" y="520"/>
                  </a:lnTo>
                  <a:lnTo>
                    <a:pt x="2216" y="538"/>
                  </a:lnTo>
                  <a:lnTo>
                    <a:pt x="2227" y="591"/>
                  </a:lnTo>
                  <a:lnTo>
                    <a:pt x="2216" y="603"/>
                  </a:lnTo>
                  <a:lnTo>
                    <a:pt x="2204" y="615"/>
                  </a:lnTo>
                  <a:lnTo>
                    <a:pt x="2257" y="644"/>
                  </a:lnTo>
                  <a:lnTo>
                    <a:pt x="2274" y="679"/>
                  </a:lnTo>
                  <a:lnTo>
                    <a:pt x="2274" y="697"/>
                  </a:lnTo>
                  <a:lnTo>
                    <a:pt x="2269" y="709"/>
                  </a:lnTo>
                  <a:lnTo>
                    <a:pt x="2221" y="703"/>
                  </a:lnTo>
                  <a:lnTo>
                    <a:pt x="2216" y="720"/>
                  </a:lnTo>
                  <a:lnTo>
                    <a:pt x="2233" y="738"/>
                  </a:lnTo>
                  <a:lnTo>
                    <a:pt x="2239" y="733"/>
                  </a:lnTo>
                  <a:lnTo>
                    <a:pt x="2239" y="750"/>
                  </a:lnTo>
                  <a:lnTo>
                    <a:pt x="2216" y="763"/>
                  </a:lnTo>
                  <a:lnTo>
                    <a:pt x="2204" y="763"/>
                  </a:lnTo>
                  <a:lnTo>
                    <a:pt x="2198" y="768"/>
                  </a:lnTo>
                  <a:lnTo>
                    <a:pt x="2216" y="780"/>
                  </a:lnTo>
                  <a:lnTo>
                    <a:pt x="2251" y="786"/>
                  </a:lnTo>
                  <a:lnTo>
                    <a:pt x="2287" y="804"/>
                  </a:lnTo>
                  <a:lnTo>
                    <a:pt x="2298" y="816"/>
                  </a:lnTo>
                  <a:lnTo>
                    <a:pt x="2257" y="857"/>
                  </a:lnTo>
                  <a:lnTo>
                    <a:pt x="2239" y="857"/>
                  </a:lnTo>
                  <a:lnTo>
                    <a:pt x="2198" y="839"/>
                  </a:lnTo>
                  <a:lnTo>
                    <a:pt x="2198" y="857"/>
                  </a:lnTo>
                  <a:lnTo>
                    <a:pt x="2221" y="875"/>
                  </a:lnTo>
                  <a:lnTo>
                    <a:pt x="2257" y="898"/>
                  </a:lnTo>
                  <a:lnTo>
                    <a:pt x="2287" y="887"/>
                  </a:lnTo>
                  <a:lnTo>
                    <a:pt x="2322" y="857"/>
                  </a:lnTo>
                  <a:lnTo>
                    <a:pt x="2358" y="862"/>
                  </a:lnTo>
                  <a:lnTo>
                    <a:pt x="2404" y="857"/>
                  </a:lnTo>
                  <a:lnTo>
                    <a:pt x="2411" y="869"/>
                  </a:lnTo>
                  <a:lnTo>
                    <a:pt x="2446" y="981"/>
                  </a:lnTo>
                  <a:lnTo>
                    <a:pt x="2422" y="1004"/>
                  </a:lnTo>
                  <a:lnTo>
                    <a:pt x="2411" y="1004"/>
                  </a:lnTo>
                  <a:lnTo>
                    <a:pt x="2416" y="1022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  0.4%</a:t>
              </a:r>
            </a:p>
          </p:txBody>
        </p:sp>
        <p:sp>
          <p:nvSpPr>
            <p:cNvPr id="38" name="Freeform 72">
              <a:extLst>
                <a:ext uri="{FF2B5EF4-FFF2-40B4-BE49-F238E27FC236}">
                  <a16:creationId xmlns:a16="http://schemas.microsoft.com/office/drawing/2014/main" id="{38706847-51CD-4130-870C-F3651178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078" y="4048893"/>
              <a:ext cx="1129026" cy="465290"/>
            </a:xfrm>
            <a:custGeom>
              <a:avLst/>
              <a:gdLst/>
              <a:ahLst/>
              <a:cxnLst>
                <a:cxn ang="0">
                  <a:pos x="36" y="986"/>
                </a:cxn>
                <a:cxn ang="0">
                  <a:pos x="77" y="933"/>
                </a:cxn>
                <a:cxn ang="0">
                  <a:pos x="112" y="857"/>
                </a:cxn>
                <a:cxn ang="0">
                  <a:pos x="331" y="745"/>
                </a:cxn>
                <a:cxn ang="0">
                  <a:pos x="414" y="651"/>
                </a:cxn>
                <a:cxn ang="0">
                  <a:pos x="455" y="633"/>
                </a:cxn>
                <a:cxn ang="0">
                  <a:pos x="496" y="597"/>
                </a:cxn>
                <a:cxn ang="0">
                  <a:pos x="549" y="585"/>
                </a:cxn>
                <a:cxn ang="0">
                  <a:pos x="667" y="538"/>
                </a:cxn>
                <a:cxn ang="0">
                  <a:pos x="768" y="396"/>
                </a:cxn>
                <a:cxn ang="0">
                  <a:pos x="779" y="314"/>
                </a:cxn>
                <a:cxn ang="0">
                  <a:pos x="863" y="307"/>
                </a:cxn>
                <a:cxn ang="0">
                  <a:pos x="1004" y="296"/>
                </a:cxn>
                <a:cxn ang="0">
                  <a:pos x="2671" y="12"/>
                </a:cxn>
                <a:cxn ang="0">
                  <a:pos x="2712" y="48"/>
                </a:cxn>
                <a:cxn ang="0">
                  <a:pos x="2759" y="119"/>
                </a:cxn>
                <a:cxn ang="0">
                  <a:pos x="2735" y="119"/>
                </a:cxn>
                <a:cxn ang="0">
                  <a:pos x="2682" y="119"/>
                </a:cxn>
                <a:cxn ang="0">
                  <a:pos x="2676" y="148"/>
                </a:cxn>
                <a:cxn ang="0">
                  <a:pos x="2552" y="225"/>
                </a:cxn>
                <a:cxn ang="0">
                  <a:pos x="2493" y="278"/>
                </a:cxn>
                <a:cxn ang="0">
                  <a:pos x="2570" y="248"/>
                </a:cxn>
                <a:cxn ang="0">
                  <a:pos x="2699" y="218"/>
                </a:cxn>
                <a:cxn ang="0">
                  <a:pos x="2706" y="266"/>
                </a:cxn>
                <a:cxn ang="0">
                  <a:pos x="2741" y="254"/>
                </a:cxn>
                <a:cxn ang="0">
                  <a:pos x="2812" y="254"/>
                </a:cxn>
                <a:cxn ang="0">
                  <a:pos x="2824" y="355"/>
                </a:cxn>
                <a:cxn ang="0">
                  <a:pos x="2770" y="426"/>
                </a:cxn>
                <a:cxn ang="0">
                  <a:pos x="2688" y="479"/>
                </a:cxn>
                <a:cxn ang="0">
                  <a:pos x="2611" y="473"/>
                </a:cxn>
                <a:cxn ang="0">
                  <a:pos x="2593" y="438"/>
                </a:cxn>
                <a:cxn ang="0">
                  <a:pos x="2564" y="431"/>
                </a:cxn>
                <a:cxn ang="0">
                  <a:pos x="2557" y="491"/>
                </a:cxn>
                <a:cxn ang="0">
                  <a:pos x="2617" y="538"/>
                </a:cxn>
                <a:cxn ang="0">
                  <a:pos x="2552" y="656"/>
                </a:cxn>
                <a:cxn ang="0">
                  <a:pos x="2475" y="656"/>
                </a:cxn>
                <a:cxn ang="0">
                  <a:pos x="2557" y="674"/>
                </a:cxn>
                <a:cxn ang="0">
                  <a:pos x="2664" y="615"/>
                </a:cxn>
                <a:cxn ang="0">
                  <a:pos x="2682" y="686"/>
                </a:cxn>
                <a:cxn ang="0">
                  <a:pos x="2552" y="768"/>
                </a:cxn>
                <a:cxn ang="0">
                  <a:pos x="2410" y="869"/>
                </a:cxn>
                <a:cxn ang="0">
                  <a:pos x="2346" y="928"/>
                </a:cxn>
                <a:cxn ang="0">
                  <a:pos x="2257" y="1141"/>
                </a:cxn>
                <a:cxn ang="0">
                  <a:pos x="2080" y="1199"/>
                </a:cxn>
                <a:cxn ang="0">
                  <a:pos x="1264" y="969"/>
                </a:cxn>
                <a:cxn ang="0">
                  <a:pos x="1157" y="880"/>
                </a:cxn>
                <a:cxn ang="0">
                  <a:pos x="1152" y="845"/>
                </a:cxn>
                <a:cxn ang="0">
                  <a:pos x="703" y="904"/>
                </a:cxn>
                <a:cxn ang="0">
                  <a:pos x="584" y="963"/>
                </a:cxn>
              </a:cxnLst>
              <a:rect l="0" t="0" r="r" b="b"/>
              <a:pathLst>
                <a:path w="2830" h="1211">
                  <a:moveTo>
                    <a:pt x="0" y="1082"/>
                  </a:moveTo>
                  <a:lnTo>
                    <a:pt x="6" y="981"/>
                  </a:lnTo>
                  <a:lnTo>
                    <a:pt x="36" y="986"/>
                  </a:lnTo>
                  <a:lnTo>
                    <a:pt x="53" y="981"/>
                  </a:lnTo>
                  <a:lnTo>
                    <a:pt x="77" y="958"/>
                  </a:lnTo>
                  <a:lnTo>
                    <a:pt x="77" y="933"/>
                  </a:lnTo>
                  <a:lnTo>
                    <a:pt x="77" y="910"/>
                  </a:lnTo>
                  <a:lnTo>
                    <a:pt x="82" y="887"/>
                  </a:lnTo>
                  <a:lnTo>
                    <a:pt x="112" y="857"/>
                  </a:lnTo>
                  <a:lnTo>
                    <a:pt x="178" y="833"/>
                  </a:lnTo>
                  <a:lnTo>
                    <a:pt x="254" y="809"/>
                  </a:lnTo>
                  <a:lnTo>
                    <a:pt x="331" y="745"/>
                  </a:lnTo>
                  <a:lnTo>
                    <a:pt x="360" y="733"/>
                  </a:lnTo>
                  <a:lnTo>
                    <a:pt x="408" y="692"/>
                  </a:lnTo>
                  <a:lnTo>
                    <a:pt x="414" y="651"/>
                  </a:lnTo>
                  <a:lnTo>
                    <a:pt x="426" y="651"/>
                  </a:lnTo>
                  <a:lnTo>
                    <a:pt x="444" y="651"/>
                  </a:lnTo>
                  <a:lnTo>
                    <a:pt x="455" y="633"/>
                  </a:lnTo>
                  <a:lnTo>
                    <a:pt x="461" y="621"/>
                  </a:lnTo>
                  <a:lnTo>
                    <a:pt x="490" y="597"/>
                  </a:lnTo>
                  <a:lnTo>
                    <a:pt x="496" y="597"/>
                  </a:lnTo>
                  <a:lnTo>
                    <a:pt x="520" y="615"/>
                  </a:lnTo>
                  <a:lnTo>
                    <a:pt x="543" y="597"/>
                  </a:lnTo>
                  <a:lnTo>
                    <a:pt x="549" y="585"/>
                  </a:lnTo>
                  <a:lnTo>
                    <a:pt x="584" y="555"/>
                  </a:lnTo>
                  <a:lnTo>
                    <a:pt x="614" y="544"/>
                  </a:lnTo>
                  <a:lnTo>
                    <a:pt x="667" y="538"/>
                  </a:lnTo>
                  <a:lnTo>
                    <a:pt x="721" y="449"/>
                  </a:lnTo>
                  <a:lnTo>
                    <a:pt x="768" y="420"/>
                  </a:lnTo>
                  <a:lnTo>
                    <a:pt x="768" y="396"/>
                  </a:lnTo>
                  <a:lnTo>
                    <a:pt x="779" y="372"/>
                  </a:lnTo>
                  <a:lnTo>
                    <a:pt x="768" y="342"/>
                  </a:lnTo>
                  <a:lnTo>
                    <a:pt x="779" y="314"/>
                  </a:lnTo>
                  <a:lnTo>
                    <a:pt x="779" y="307"/>
                  </a:lnTo>
                  <a:lnTo>
                    <a:pt x="868" y="289"/>
                  </a:lnTo>
                  <a:lnTo>
                    <a:pt x="863" y="307"/>
                  </a:lnTo>
                  <a:lnTo>
                    <a:pt x="951" y="296"/>
                  </a:lnTo>
                  <a:lnTo>
                    <a:pt x="987" y="289"/>
                  </a:lnTo>
                  <a:lnTo>
                    <a:pt x="1004" y="296"/>
                  </a:lnTo>
                  <a:lnTo>
                    <a:pt x="1849" y="154"/>
                  </a:lnTo>
                  <a:lnTo>
                    <a:pt x="2658" y="0"/>
                  </a:lnTo>
                  <a:lnTo>
                    <a:pt x="2671" y="12"/>
                  </a:lnTo>
                  <a:lnTo>
                    <a:pt x="2676" y="24"/>
                  </a:lnTo>
                  <a:lnTo>
                    <a:pt x="2699" y="42"/>
                  </a:lnTo>
                  <a:lnTo>
                    <a:pt x="2712" y="48"/>
                  </a:lnTo>
                  <a:lnTo>
                    <a:pt x="2729" y="65"/>
                  </a:lnTo>
                  <a:lnTo>
                    <a:pt x="2741" y="78"/>
                  </a:lnTo>
                  <a:lnTo>
                    <a:pt x="2759" y="119"/>
                  </a:lnTo>
                  <a:lnTo>
                    <a:pt x="2753" y="131"/>
                  </a:lnTo>
                  <a:lnTo>
                    <a:pt x="2741" y="131"/>
                  </a:lnTo>
                  <a:lnTo>
                    <a:pt x="2735" y="119"/>
                  </a:lnTo>
                  <a:lnTo>
                    <a:pt x="2712" y="124"/>
                  </a:lnTo>
                  <a:lnTo>
                    <a:pt x="2694" y="124"/>
                  </a:lnTo>
                  <a:lnTo>
                    <a:pt x="2682" y="119"/>
                  </a:lnTo>
                  <a:lnTo>
                    <a:pt x="2671" y="124"/>
                  </a:lnTo>
                  <a:lnTo>
                    <a:pt x="2676" y="136"/>
                  </a:lnTo>
                  <a:lnTo>
                    <a:pt x="2676" y="148"/>
                  </a:lnTo>
                  <a:lnTo>
                    <a:pt x="2600" y="184"/>
                  </a:lnTo>
                  <a:lnTo>
                    <a:pt x="2582" y="201"/>
                  </a:lnTo>
                  <a:lnTo>
                    <a:pt x="2552" y="225"/>
                  </a:lnTo>
                  <a:lnTo>
                    <a:pt x="2504" y="236"/>
                  </a:lnTo>
                  <a:lnTo>
                    <a:pt x="2493" y="266"/>
                  </a:lnTo>
                  <a:lnTo>
                    <a:pt x="2493" y="278"/>
                  </a:lnTo>
                  <a:lnTo>
                    <a:pt x="2504" y="278"/>
                  </a:lnTo>
                  <a:lnTo>
                    <a:pt x="2522" y="272"/>
                  </a:lnTo>
                  <a:lnTo>
                    <a:pt x="2570" y="248"/>
                  </a:lnTo>
                  <a:lnTo>
                    <a:pt x="2623" y="236"/>
                  </a:lnTo>
                  <a:lnTo>
                    <a:pt x="2653" y="218"/>
                  </a:lnTo>
                  <a:lnTo>
                    <a:pt x="2699" y="218"/>
                  </a:lnTo>
                  <a:lnTo>
                    <a:pt x="2706" y="225"/>
                  </a:lnTo>
                  <a:lnTo>
                    <a:pt x="2699" y="254"/>
                  </a:lnTo>
                  <a:lnTo>
                    <a:pt x="2706" y="266"/>
                  </a:lnTo>
                  <a:lnTo>
                    <a:pt x="2717" y="278"/>
                  </a:lnTo>
                  <a:lnTo>
                    <a:pt x="2735" y="272"/>
                  </a:lnTo>
                  <a:lnTo>
                    <a:pt x="2741" y="254"/>
                  </a:lnTo>
                  <a:lnTo>
                    <a:pt x="2770" y="218"/>
                  </a:lnTo>
                  <a:lnTo>
                    <a:pt x="2795" y="218"/>
                  </a:lnTo>
                  <a:lnTo>
                    <a:pt x="2812" y="254"/>
                  </a:lnTo>
                  <a:lnTo>
                    <a:pt x="2818" y="325"/>
                  </a:lnTo>
                  <a:lnTo>
                    <a:pt x="2830" y="342"/>
                  </a:lnTo>
                  <a:lnTo>
                    <a:pt x="2824" y="355"/>
                  </a:lnTo>
                  <a:lnTo>
                    <a:pt x="2783" y="385"/>
                  </a:lnTo>
                  <a:lnTo>
                    <a:pt x="2770" y="408"/>
                  </a:lnTo>
                  <a:lnTo>
                    <a:pt x="2770" y="426"/>
                  </a:lnTo>
                  <a:lnTo>
                    <a:pt x="2735" y="456"/>
                  </a:lnTo>
                  <a:lnTo>
                    <a:pt x="2712" y="461"/>
                  </a:lnTo>
                  <a:lnTo>
                    <a:pt x="2688" y="479"/>
                  </a:lnTo>
                  <a:lnTo>
                    <a:pt x="2635" y="473"/>
                  </a:lnTo>
                  <a:lnTo>
                    <a:pt x="2617" y="467"/>
                  </a:lnTo>
                  <a:lnTo>
                    <a:pt x="2611" y="473"/>
                  </a:lnTo>
                  <a:lnTo>
                    <a:pt x="2605" y="473"/>
                  </a:lnTo>
                  <a:lnTo>
                    <a:pt x="2593" y="449"/>
                  </a:lnTo>
                  <a:lnTo>
                    <a:pt x="2593" y="438"/>
                  </a:lnTo>
                  <a:lnTo>
                    <a:pt x="2587" y="426"/>
                  </a:lnTo>
                  <a:lnTo>
                    <a:pt x="2570" y="426"/>
                  </a:lnTo>
                  <a:lnTo>
                    <a:pt x="2564" y="431"/>
                  </a:lnTo>
                  <a:lnTo>
                    <a:pt x="2570" y="484"/>
                  </a:lnTo>
                  <a:lnTo>
                    <a:pt x="2564" y="497"/>
                  </a:lnTo>
                  <a:lnTo>
                    <a:pt x="2557" y="491"/>
                  </a:lnTo>
                  <a:lnTo>
                    <a:pt x="2570" y="514"/>
                  </a:lnTo>
                  <a:lnTo>
                    <a:pt x="2593" y="514"/>
                  </a:lnTo>
                  <a:lnTo>
                    <a:pt x="2617" y="538"/>
                  </a:lnTo>
                  <a:lnTo>
                    <a:pt x="2600" y="567"/>
                  </a:lnTo>
                  <a:lnTo>
                    <a:pt x="2611" y="580"/>
                  </a:lnTo>
                  <a:lnTo>
                    <a:pt x="2552" y="656"/>
                  </a:lnTo>
                  <a:lnTo>
                    <a:pt x="2529" y="662"/>
                  </a:lnTo>
                  <a:lnTo>
                    <a:pt x="2499" y="656"/>
                  </a:lnTo>
                  <a:lnTo>
                    <a:pt x="2475" y="656"/>
                  </a:lnTo>
                  <a:lnTo>
                    <a:pt x="2469" y="662"/>
                  </a:lnTo>
                  <a:lnTo>
                    <a:pt x="2487" y="679"/>
                  </a:lnTo>
                  <a:lnTo>
                    <a:pt x="2557" y="674"/>
                  </a:lnTo>
                  <a:lnTo>
                    <a:pt x="2600" y="662"/>
                  </a:lnTo>
                  <a:lnTo>
                    <a:pt x="2658" y="633"/>
                  </a:lnTo>
                  <a:lnTo>
                    <a:pt x="2664" y="615"/>
                  </a:lnTo>
                  <a:lnTo>
                    <a:pt x="2682" y="615"/>
                  </a:lnTo>
                  <a:lnTo>
                    <a:pt x="2699" y="638"/>
                  </a:lnTo>
                  <a:lnTo>
                    <a:pt x="2682" y="686"/>
                  </a:lnTo>
                  <a:lnTo>
                    <a:pt x="2628" y="745"/>
                  </a:lnTo>
                  <a:lnTo>
                    <a:pt x="2575" y="756"/>
                  </a:lnTo>
                  <a:lnTo>
                    <a:pt x="2552" y="768"/>
                  </a:lnTo>
                  <a:lnTo>
                    <a:pt x="2487" y="774"/>
                  </a:lnTo>
                  <a:lnTo>
                    <a:pt x="2434" y="862"/>
                  </a:lnTo>
                  <a:lnTo>
                    <a:pt x="2410" y="869"/>
                  </a:lnTo>
                  <a:lnTo>
                    <a:pt x="2410" y="880"/>
                  </a:lnTo>
                  <a:lnTo>
                    <a:pt x="2410" y="887"/>
                  </a:lnTo>
                  <a:lnTo>
                    <a:pt x="2346" y="928"/>
                  </a:lnTo>
                  <a:lnTo>
                    <a:pt x="2310" y="969"/>
                  </a:lnTo>
                  <a:lnTo>
                    <a:pt x="2280" y="1052"/>
                  </a:lnTo>
                  <a:lnTo>
                    <a:pt x="2257" y="1141"/>
                  </a:lnTo>
                  <a:lnTo>
                    <a:pt x="2245" y="1164"/>
                  </a:lnTo>
                  <a:lnTo>
                    <a:pt x="2209" y="1176"/>
                  </a:lnTo>
                  <a:lnTo>
                    <a:pt x="2080" y="1199"/>
                  </a:lnTo>
                  <a:lnTo>
                    <a:pt x="2068" y="1211"/>
                  </a:lnTo>
                  <a:lnTo>
                    <a:pt x="1631" y="922"/>
                  </a:lnTo>
                  <a:lnTo>
                    <a:pt x="1264" y="969"/>
                  </a:lnTo>
                  <a:lnTo>
                    <a:pt x="1258" y="915"/>
                  </a:lnTo>
                  <a:lnTo>
                    <a:pt x="1193" y="862"/>
                  </a:lnTo>
                  <a:lnTo>
                    <a:pt x="1157" y="880"/>
                  </a:lnTo>
                  <a:lnTo>
                    <a:pt x="1146" y="869"/>
                  </a:lnTo>
                  <a:lnTo>
                    <a:pt x="1152" y="851"/>
                  </a:lnTo>
                  <a:lnTo>
                    <a:pt x="1152" y="845"/>
                  </a:lnTo>
                  <a:lnTo>
                    <a:pt x="721" y="892"/>
                  </a:lnTo>
                  <a:lnTo>
                    <a:pt x="709" y="887"/>
                  </a:lnTo>
                  <a:lnTo>
                    <a:pt x="703" y="904"/>
                  </a:lnTo>
                  <a:lnTo>
                    <a:pt x="614" y="945"/>
                  </a:lnTo>
                  <a:lnTo>
                    <a:pt x="614" y="963"/>
                  </a:lnTo>
                  <a:lnTo>
                    <a:pt x="584" y="963"/>
                  </a:lnTo>
                  <a:lnTo>
                    <a:pt x="485" y="1011"/>
                  </a:lnTo>
                  <a:lnTo>
                    <a:pt x="0" y="1082"/>
                  </a:lnTo>
                </a:path>
              </a:pathLst>
            </a:custGeom>
            <a:solidFill>
              <a:srgbClr val="9BBB59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1.0%</a:t>
              </a:r>
            </a:p>
          </p:txBody>
        </p:sp>
        <p:sp>
          <p:nvSpPr>
            <p:cNvPr id="39" name="Freeform 76">
              <a:extLst>
                <a:ext uri="{FF2B5EF4-FFF2-40B4-BE49-F238E27FC236}">
                  <a16:creationId xmlns:a16="http://schemas.microsoft.com/office/drawing/2014/main" id="{B5EFAB9C-EC2F-49D4-9385-309B8B80E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676" y="4436441"/>
              <a:ext cx="704137" cy="693872"/>
            </a:xfrm>
            <a:custGeom>
              <a:avLst/>
              <a:gdLst/>
              <a:ahLst/>
              <a:cxnLst>
                <a:cxn ang="0">
                  <a:pos x="237" y="951"/>
                </a:cxn>
                <a:cxn ang="0">
                  <a:pos x="278" y="1033"/>
                </a:cxn>
                <a:cxn ang="0">
                  <a:pos x="325" y="1081"/>
                </a:cxn>
                <a:cxn ang="0">
                  <a:pos x="331" y="1139"/>
                </a:cxn>
                <a:cxn ang="0">
                  <a:pos x="354" y="1187"/>
                </a:cxn>
                <a:cxn ang="0">
                  <a:pos x="325" y="1281"/>
                </a:cxn>
                <a:cxn ang="0">
                  <a:pos x="313" y="1405"/>
                </a:cxn>
                <a:cxn ang="0">
                  <a:pos x="342" y="1595"/>
                </a:cxn>
                <a:cxn ang="0">
                  <a:pos x="390" y="1684"/>
                </a:cxn>
                <a:cxn ang="0">
                  <a:pos x="425" y="1737"/>
                </a:cxn>
                <a:cxn ang="0">
                  <a:pos x="443" y="1795"/>
                </a:cxn>
                <a:cxn ang="0">
                  <a:pos x="1382" y="1783"/>
                </a:cxn>
                <a:cxn ang="0">
                  <a:pos x="1442" y="1807"/>
                </a:cxn>
                <a:cxn ang="0">
                  <a:pos x="1424" y="1671"/>
                </a:cxn>
                <a:cxn ang="0">
                  <a:pos x="1442" y="1624"/>
                </a:cxn>
                <a:cxn ang="0">
                  <a:pos x="1531" y="1636"/>
                </a:cxn>
                <a:cxn ang="0">
                  <a:pos x="1619" y="1630"/>
                </a:cxn>
                <a:cxn ang="0">
                  <a:pos x="1602" y="1529"/>
                </a:cxn>
                <a:cxn ang="0">
                  <a:pos x="1607" y="1453"/>
                </a:cxn>
                <a:cxn ang="0">
                  <a:pos x="1660" y="1251"/>
                </a:cxn>
                <a:cxn ang="0">
                  <a:pos x="1713" y="1134"/>
                </a:cxn>
                <a:cxn ang="0">
                  <a:pos x="1754" y="1098"/>
                </a:cxn>
                <a:cxn ang="0">
                  <a:pos x="1743" y="1075"/>
                </a:cxn>
                <a:cxn ang="0">
                  <a:pos x="1726" y="1068"/>
                </a:cxn>
                <a:cxn ang="0">
                  <a:pos x="1660" y="1051"/>
                </a:cxn>
                <a:cxn ang="0">
                  <a:pos x="1630" y="951"/>
                </a:cxn>
                <a:cxn ang="0">
                  <a:pos x="1542" y="873"/>
                </a:cxn>
                <a:cxn ang="0">
                  <a:pos x="1483" y="756"/>
                </a:cxn>
                <a:cxn ang="0">
                  <a:pos x="1435" y="697"/>
                </a:cxn>
                <a:cxn ang="0">
                  <a:pos x="1341" y="626"/>
                </a:cxn>
                <a:cxn ang="0">
                  <a:pos x="1306" y="578"/>
                </a:cxn>
                <a:cxn ang="0">
                  <a:pos x="1270" y="525"/>
                </a:cxn>
                <a:cxn ang="0">
                  <a:pos x="1110" y="413"/>
                </a:cxn>
                <a:cxn ang="0">
                  <a:pos x="1052" y="366"/>
                </a:cxn>
                <a:cxn ang="0">
                  <a:pos x="981" y="259"/>
                </a:cxn>
                <a:cxn ang="0">
                  <a:pos x="933" y="206"/>
                </a:cxn>
                <a:cxn ang="0">
                  <a:pos x="775" y="147"/>
                </a:cxn>
                <a:cxn ang="0">
                  <a:pos x="780" y="59"/>
                </a:cxn>
                <a:cxn ang="0">
                  <a:pos x="821" y="18"/>
                </a:cxn>
                <a:cxn ang="0">
                  <a:pos x="816" y="0"/>
                </a:cxn>
                <a:cxn ang="0">
                  <a:pos x="0" y="106"/>
                </a:cxn>
              </a:cxnLst>
              <a:rect l="0" t="0" r="r" b="b"/>
              <a:pathLst>
                <a:path w="1761" h="1807">
                  <a:moveTo>
                    <a:pt x="0" y="106"/>
                  </a:moveTo>
                  <a:lnTo>
                    <a:pt x="237" y="951"/>
                  </a:lnTo>
                  <a:lnTo>
                    <a:pt x="260" y="974"/>
                  </a:lnTo>
                  <a:lnTo>
                    <a:pt x="278" y="1033"/>
                  </a:lnTo>
                  <a:lnTo>
                    <a:pt x="290" y="1063"/>
                  </a:lnTo>
                  <a:lnTo>
                    <a:pt x="325" y="1081"/>
                  </a:lnTo>
                  <a:lnTo>
                    <a:pt x="342" y="1104"/>
                  </a:lnTo>
                  <a:lnTo>
                    <a:pt x="331" y="1139"/>
                  </a:lnTo>
                  <a:lnTo>
                    <a:pt x="360" y="1175"/>
                  </a:lnTo>
                  <a:lnTo>
                    <a:pt x="354" y="1187"/>
                  </a:lnTo>
                  <a:lnTo>
                    <a:pt x="325" y="1228"/>
                  </a:lnTo>
                  <a:lnTo>
                    <a:pt x="325" y="1281"/>
                  </a:lnTo>
                  <a:lnTo>
                    <a:pt x="301" y="1334"/>
                  </a:lnTo>
                  <a:lnTo>
                    <a:pt x="313" y="1405"/>
                  </a:lnTo>
                  <a:lnTo>
                    <a:pt x="349" y="1494"/>
                  </a:lnTo>
                  <a:lnTo>
                    <a:pt x="342" y="1595"/>
                  </a:lnTo>
                  <a:lnTo>
                    <a:pt x="384" y="1659"/>
                  </a:lnTo>
                  <a:lnTo>
                    <a:pt x="390" y="1684"/>
                  </a:lnTo>
                  <a:lnTo>
                    <a:pt x="395" y="1707"/>
                  </a:lnTo>
                  <a:lnTo>
                    <a:pt x="425" y="1737"/>
                  </a:lnTo>
                  <a:lnTo>
                    <a:pt x="425" y="1766"/>
                  </a:lnTo>
                  <a:lnTo>
                    <a:pt x="443" y="1795"/>
                  </a:lnTo>
                  <a:lnTo>
                    <a:pt x="1371" y="1737"/>
                  </a:lnTo>
                  <a:lnTo>
                    <a:pt x="1382" y="1783"/>
                  </a:lnTo>
                  <a:lnTo>
                    <a:pt x="1400" y="1801"/>
                  </a:lnTo>
                  <a:lnTo>
                    <a:pt x="1442" y="1807"/>
                  </a:lnTo>
                  <a:lnTo>
                    <a:pt x="1453" y="1760"/>
                  </a:lnTo>
                  <a:lnTo>
                    <a:pt x="1424" y="1671"/>
                  </a:lnTo>
                  <a:lnTo>
                    <a:pt x="1430" y="1641"/>
                  </a:lnTo>
                  <a:lnTo>
                    <a:pt x="1442" y="1624"/>
                  </a:lnTo>
                  <a:lnTo>
                    <a:pt x="1465" y="1606"/>
                  </a:lnTo>
                  <a:lnTo>
                    <a:pt x="1531" y="1636"/>
                  </a:lnTo>
                  <a:lnTo>
                    <a:pt x="1589" y="1636"/>
                  </a:lnTo>
                  <a:lnTo>
                    <a:pt x="1619" y="1630"/>
                  </a:lnTo>
                  <a:lnTo>
                    <a:pt x="1613" y="1565"/>
                  </a:lnTo>
                  <a:lnTo>
                    <a:pt x="1602" y="1529"/>
                  </a:lnTo>
                  <a:lnTo>
                    <a:pt x="1602" y="1482"/>
                  </a:lnTo>
                  <a:lnTo>
                    <a:pt x="1607" y="1453"/>
                  </a:lnTo>
                  <a:lnTo>
                    <a:pt x="1655" y="1311"/>
                  </a:lnTo>
                  <a:lnTo>
                    <a:pt x="1660" y="1251"/>
                  </a:lnTo>
                  <a:lnTo>
                    <a:pt x="1684" y="1192"/>
                  </a:lnTo>
                  <a:lnTo>
                    <a:pt x="1713" y="1134"/>
                  </a:lnTo>
                  <a:lnTo>
                    <a:pt x="1743" y="1110"/>
                  </a:lnTo>
                  <a:lnTo>
                    <a:pt x="1754" y="1098"/>
                  </a:lnTo>
                  <a:lnTo>
                    <a:pt x="1761" y="1081"/>
                  </a:lnTo>
                  <a:lnTo>
                    <a:pt x="1743" y="1075"/>
                  </a:lnTo>
                  <a:lnTo>
                    <a:pt x="1737" y="1068"/>
                  </a:lnTo>
                  <a:lnTo>
                    <a:pt x="1726" y="1068"/>
                  </a:lnTo>
                  <a:lnTo>
                    <a:pt x="1678" y="1063"/>
                  </a:lnTo>
                  <a:lnTo>
                    <a:pt x="1660" y="1051"/>
                  </a:lnTo>
                  <a:lnTo>
                    <a:pt x="1655" y="1033"/>
                  </a:lnTo>
                  <a:lnTo>
                    <a:pt x="1630" y="951"/>
                  </a:lnTo>
                  <a:lnTo>
                    <a:pt x="1589" y="898"/>
                  </a:lnTo>
                  <a:lnTo>
                    <a:pt x="1542" y="873"/>
                  </a:lnTo>
                  <a:lnTo>
                    <a:pt x="1513" y="791"/>
                  </a:lnTo>
                  <a:lnTo>
                    <a:pt x="1483" y="756"/>
                  </a:lnTo>
                  <a:lnTo>
                    <a:pt x="1465" y="708"/>
                  </a:lnTo>
                  <a:lnTo>
                    <a:pt x="1435" y="697"/>
                  </a:lnTo>
                  <a:lnTo>
                    <a:pt x="1382" y="673"/>
                  </a:lnTo>
                  <a:lnTo>
                    <a:pt x="1341" y="626"/>
                  </a:lnTo>
                  <a:lnTo>
                    <a:pt x="1306" y="602"/>
                  </a:lnTo>
                  <a:lnTo>
                    <a:pt x="1306" y="578"/>
                  </a:lnTo>
                  <a:lnTo>
                    <a:pt x="1288" y="543"/>
                  </a:lnTo>
                  <a:lnTo>
                    <a:pt x="1270" y="525"/>
                  </a:lnTo>
                  <a:lnTo>
                    <a:pt x="1217" y="507"/>
                  </a:lnTo>
                  <a:lnTo>
                    <a:pt x="1110" y="413"/>
                  </a:lnTo>
                  <a:lnTo>
                    <a:pt x="1064" y="396"/>
                  </a:lnTo>
                  <a:lnTo>
                    <a:pt x="1052" y="366"/>
                  </a:lnTo>
                  <a:lnTo>
                    <a:pt x="1011" y="325"/>
                  </a:lnTo>
                  <a:lnTo>
                    <a:pt x="981" y="259"/>
                  </a:lnTo>
                  <a:lnTo>
                    <a:pt x="945" y="224"/>
                  </a:lnTo>
                  <a:lnTo>
                    <a:pt x="933" y="206"/>
                  </a:lnTo>
                  <a:lnTo>
                    <a:pt x="869" y="195"/>
                  </a:lnTo>
                  <a:lnTo>
                    <a:pt x="775" y="147"/>
                  </a:lnTo>
                  <a:lnTo>
                    <a:pt x="750" y="124"/>
                  </a:lnTo>
                  <a:lnTo>
                    <a:pt x="780" y="59"/>
                  </a:lnTo>
                  <a:lnTo>
                    <a:pt x="803" y="41"/>
                  </a:lnTo>
                  <a:lnTo>
                    <a:pt x="821" y="18"/>
                  </a:lnTo>
                  <a:lnTo>
                    <a:pt x="821" y="5"/>
                  </a:lnTo>
                  <a:lnTo>
                    <a:pt x="816" y="0"/>
                  </a:lnTo>
                  <a:lnTo>
                    <a:pt x="331" y="71"/>
                  </a:lnTo>
                  <a:lnTo>
                    <a:pt x="0" y="106"/>
                  </a:lnTo>
                </a:path>
              </a:pathLst>
            </a:custGeom>
            <a:solidFill>
              <a:srgbClr val="9BBB59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1.0%</a:t>
              </a:r>
            </a:p>
          </p:txBody>
        </p:sp>
        <p:sp>
          <p:nvSpPr>
            <p:cNvPr id="40" name="Freeform 78">
              <a:extLst>
                <a:ext uri="{FF2B5EF4-FFF2-40B4-BE49-F238E27FC236}">
                  <a16:creationId xmlns:a16="http://schemas.microsoft.com/office/drawing/2014/main" id="{1E22611F-E7E7-4E50-B426-C7B638B8B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259" y="5054893"/>
              <a:ext cx="1171155" cy="850515"/>
            </a:xfrm>
            <a:custGeom>
              <a:avLst/>
              <a:gdLst/>
              <a:ahLst/>
              <a:cxnLst>
                <a:cxn ang="0">
                  <a:pos x="6" y="183"/>
                </a:cxn>
                <a:cxn ang="0">
                  <a:pos x="0" y="230"/>
                </a:cxn>
                <a:cxn ang="0">
                  <a:pos x="59" y="289"/>
                </a:cxn>
                <a:cxn ang="0">
                  <a:pos x="71" y="360"/>
                </a:cxn>
                <a:cxn ang="0">
                  <a:pos x="94" y="390"/>
                </a:cxn>
                <a:cxn ang="0">
                  <a:pos x="77" y="438"/>
                </a:cxn>
                <a:cxn ang="0">
                  <a:pos x="160" y="420"/>
                </a:cxn>
                <a:cxn ang="0">
                  <a:pos x="201" y="360"/>
                </a:cxn>
                <a:cxn ang="0">
                  <a:pos x="248" y="355"/>
                </a:cxn>
                <a:cxn ang="0">
                  <a:pos x="213" y="402"/>
                </a:cxn>
                <a:cxn ang="0">
                  <a:pos x="443" y="337"/>
                </a:cxn>
                <a:cxn ang="0">
                  <a:pos x="437" y="372"/>
                </a:cxn>
                <a:cxn ang="0">
                  <a:pos x="591" y="408"/>
                </a:cxn>
                <a:cxn ang="0">
                  <a:pos x="680" y="431"/>
                </a:cxn>
                <a:cxn ang="0">
                  <a:pos x="750" y="449"/>
                </a:cxn>
                <a:cxn ang="0">
                  <a:pos x="745" y="473"/>
                </a:cxn>
                <a:cxn ang="0">
                  <a:pos x="850" y="573"/>
                </a:cxn>
                <a:cxn ang="0">
                  <a:pos x="827" y="603"/>
                </a:cxn>
                <a:cxn ang="0">
                  <a:pos x="821" y="621"/>
                </a:cxn>
                <a:cxn ang="0">
                  <a:pos x="969" y="573"/>
                </a:cxn>
                <a:cxn ang="0">
                  <a:pos x="1182" y="491"/>
                </a:cxn>
                <a:cxn ang="0">
                  <a:pos x="1187" y="413"/>
                </a:cxn>
                <a:cxn ang="0">
                  <a:pos x="1459" y="502"/>
                </a:cxn>
                <a:cxn ang="0">
                  <a:pos x="1636" y="662"/>
                </a:cxn>
                <a:cxn ang="0">
                  <a:pos x="1755" y="715"/>
                </a:cxn>
                <a:cxn ang="0">
                  <a:pos x="1826" y="845"/>
                </a:cxn>
                <a:cxn ang="0">
                  <a:pos x="1814" y="1135"/>
                </a:cxn>
                <a:cxn ang="0">
                  <a:pos x="1890" y="1288"/>
                </a:cxn>
                <a:cxn ang="0">
                  <a:pos x="1872" y="1187"/>
                </a:cxn>
                <a:cxn ang="0">
                  <a:pos x="1938" y="1223"/>
                </a:cxn>
                <a:cxn ang="0">
                  <a:pos x="1968" y="1187"/>
                </a:cxn>
                <a:cxn ang="0">
                  <a:pos x="1968" y="1252"/>
                </a:cxn>
                <a:cxn ang="0">
                  <a:pos x="1908" y="1353"/>
                </a:cxn>
                <a:cxn ang="0">
                  <a:pos x="1968" y="1442"/>
                </a:cxn>
                <a:cxn ang="0">
                  <a:pos x="2115" y="1619"/>
                </a:cxn>
                <a:cxn ang="0">
                  <a:pos x="2163" y="1637"/>
                </a:cxn>
                <a:cxn ang="0">
                  <a:pos x="2234" y="1749"/>
                </a:cxn>
                <a:cxn ang="0">
                  <a:pos x="2351" y="1944"/>
                </a:cxn>
                <a:cxn ang="0">
                  <a:pos x="2564" y="2097"/>
                </a:cxn>
                <a:cxn ang="0">
                  <a:pos x="2640" y="2139"/>
                </a:cxn>
                <a:cxn ang="0">
                  <a:pos x="2617" y="2162"/>
                </a:cxn>
                <a:cxn ang="0">
                  <a:pos x="2594" y="2186"/>
                </a:cxn>
                <a:cxn ang="0">
                  <a:pos x="2676" y="2198"/>
                </a:cxn>
                <a:cxn ang="0">
                  <a:pos x="2883" y="2086"/>
                </a:cxn>
                <a:cxn ang="0">
                  <a:pos x="2871" y="1955"/>
                </a:cxn>
                <a:cxn ang="0">
                  <a:pos x="2894" y="1760"/>
                </a:cxn>
                <a:cxn ang="0">
                  <a:pos x="2871" y="1453"/>
                </a:cxn>
                <a:cxn ang="0">
                  <a:pos x="2694" y="1146"/>
                </a:cxn>
                <a:cxn ang="0">
                  <a:pos x="2612" y="1011"/>
                </a:cxn>
                <a:cxn ang="0">
                  <a:pos x="2612" y="892"/>
                </a:cxn>
                <a:cxn ang="0">
                  <a:pos x="2458" y="685"/>
                </a:cxn>
                <a:cxn ang="0">
                  <a:pos x="2346" y="562"/>
                </a:cxn>
                <a:cxn ang="0">
                  <a:pos x="2186" y="189"/>
                </a:cxn>
                <a:cxn ang="0">
                  <a:pos x="2151" y="147"/>
                </a:cxn>
                <a:cxn ang="0">
                  <a:pos x="2097" y="30"/>
                </a:cxn>
                <a:cxn ang="0">
                  <a:pos x="1950" y="18"/>
                </a:cxn>
                <a:cxn ang="0">
                  <a:pos x="1961" y="154"/>
                </a:cxn>
                <a:cxn ang="0">
                  <a:pos x="1890" y="177"/>
                </a:cxn>
                <a:cxn ang="0">
                  <a:pos x="933" y="160"/>
                </a:cxn>
                <a:cxn ang="0">
                  <a:pos x="898" y="78"/>
                </a:cxn>
              </a:cxnLst>
              <a:rect l="0" t="0" r="r" b="b"/>
              <a:pathLst>
                <a:path w="2930" h="2216">
                  <a:moveTo>
                    <a:pt x="898" y="78"/>
                  </a:moveTo>
                  <a:lnTo>
                    <a:pt x="6" y="165"/>
                  </a:lnTo>
                  <a:lnTo>
                    <a:pt x="6" y="183"/>
                  </a:lnTo>
                  <a:lnTo>
                    <a:pt x="6" y="195"/>
                  </a:lnTo>
                  <a:lnTo>
                    <a:pt x="0" y="201"/>
                  </a:lnTo>
                  <a:lnTo>
                    <a:pt x="0" y="230"/>
                  </a:lnTo>
                  <a:lnTo>
                    <a:pt x="30" y="271"/>
                  </a:lnTo>
                  <a:lnTo>
                    <a:pt x="48" y="289"/>
                  </a:lnTo>
                  <a:lnTo>
                    <a:pt x="59" y="289"/>
                  </a:lnTo>
                  <a:lnTo>
                    <a:pt x="83" y="307"/>
                  </a:lnTo>
                  <a:lnTo>
                    <a:pt x="89" y="325"/>
                  </a:lnTo>
                  <a:lnTo>
                    <a:pt x="71" y="360"/>
                  </a:lnTo>
                  <a:lnTo>
                    <a:pt x="71" y="372"/>
                  </a:lnTo>
                  <a:lnTo>
                    <a:pt x="89" y="378"/>
                  </a:lnTo>
                  <a:lnTo>
                    <a:pt x="94" y="390"/>
                  </a:lnTo>
                  <a:lnTo>
                    <a:pt x="94" y="396"/>
                  </a:lnTo>
                  <a:lnTo>
                    <a:pt x="77" y="413"/>
                  </a:lnTo>
                  <a:lnTo>
                    <a:pt x="77" y="438"/>
                  </a:lnTo>
                  <a:lnTo>
                    <a:pt x="89" y="443"/>
                  </a:lnTo>
                  <a:lnTo>
                    <a:pt x="136" y="431"/>
                  </a:lnTo>
                  <a:lnTo>
                    <a:pt x="160" y="420"/>
                  </a:lnTo>
                  <a:lnTo>
                    <a:pt x="172" y="367"/>
                  </a:lnTo>
                  <a:lnTo>
                    <a:pt x="183" y="355"/>
                  </a:lnTo>
                  <a:lnTo>
                    <a:pt x="201" y="360"/>
                  </a:lnTo>
                  <a:lnTo>
                    <a:pt x="218" y="360"/>
                  </a:lnTo>
                  <a:lnTo>
                    <a:pt x="231" y="355"/>
                  </a:lnTo>
                  <a:lnTo>
                    <a:pt x="248" y="355"/>
                  </a:lnTo>
                  <a:lnTo>
                    <a:pt x="243" y="372"/>
                  </a:lnTo>
                  <a:lnTo>
                    <a:pt x="207" y="402"/>
                  </a:lnTo>
                  <a:lnTo>
                    <a:pt x="213" y="402"/>
                  </a:lnTo>
                  <a:lnTo>
                    <a:pt x="243" y="390"/>
                  </a:lnTo>
                  <a:lnTo>
                    <a:pt x="289" y="390"/>
                  </a:lnTo>
                  <a:lnTo>
                    <a:pt x="443" y="337"/>
                  </a:lnTo>
                  <a:lnTo>
                    <a:pt x="467" y="337"/>
                  </a:lnTo>
                  <a:lnTo>
                    <a:pt x="467" y="349"/>
                  </a:lnTo>
                  <a:lnTo>
                    <a:pt x="437" y="372"/>
                  </a:lnTo>
                  <a:lnTo>
                    <a:pt x="455" y="378"/>
                  </a:lnTo>
                  <a:lnTo>
                    <a:pt x="520" y="385"/>
                  </a:lnTo>
                  <a:lnTo>
                    <a:pt x="591" y="408"/>
                  </a:lnTo>
                  <a:lnTo>
                    <a:pt x="662" y="443"/>
                  </a:lnTo>
                  <a:lnTo>
                    <a:pt x="680" y="455"/>
                  </a:lnTo>
                  <a:lnTo>
                    <a:pt x="680" y="431"/>
                  </a:lnTo>
                  <a:lnTo>
                    <a:pt x="692" y="420"/>
                  </a:lnTo>
                  <a:lnTo>
                    <a:pt x="709" y="438"/>
                  </a:lnTo>
                  <a:lnTo>
                    <a:pt x="750" y="449"/>
                  </a:lnTo>
                  <a:lnTo>
                    <a:pt x="763" y="455"/>
                  </a:lnTo>
                  <a:lnTo>
                    <a:pt x="763" y="461"/>
                  </a:lnTo>
                  <a:lnTo>
                    <a:pt x="745" y="473"/>
                  </a:lnTo>
                  <a:lnTo>
                    <a:pt x="750" y="484"/>
                  </a:lnTo>
                  <a:lnTo>
                    <a:pt x="845" y="550"/>
                  </a:lnTo>
                  <a:lnTo>
                    <a:pt x="850" y="573"/>
                  </a:lnTo>
                  <a:lnTo>
                    <a:pt x="845" y="597"/>
                  </a:lnTo>
                  <a:lnTo>
                    <a:pt x="839" y="608"/>
                  </a:lnTo>
                  <a:lnTo>
                    <a:pt x="827" y="603"/>
                  </a:lnTo>
                  <a:lnTo>
                    <a:pt x="821" y="580"/>
                  </a:lnTo>
                  <a:lnTo>
                    <a:pt x="809" y="603"/>
                  </a:lnTo>
                  <a:lnTo>
                    <a:pt x="821" y="621"/>
                  </a:lnTo>
                  <a:lnTo>
                    <a:pt x="833" y="626"/>
                  </a:lnTo>
                  <a:lnTo>
                    <a:pt x="963" y="591"/>
                  </a:lnTo>
                  <a:lnTo>
                    <a:pt x="969" y="573"/>
                  </a:lnTo>
                  <a:lnTo>
                    <a:pt x="1010" y="573"/>
                  </a:lnTo>
                  <a:lnTo>
                    <a:pt x="1111" y="491"/>
                  </a:lnTo>
                  <a:lnTo>
                    <a:pt x="1182" y="491"/>
                  </a:lnTo>
                  <a:lnTo>
                    <a:pt x="1182" y="473"/>
                  </a:lnTo>
                  <a:lnTo>
                    <a:pt x="1170" y="455"/>
                  </a:lnTo>
                  <a:lnTo>
                    <a:pt x="1187" y="413"/>
                  </a:lnTo>
                  <a:lnTo>
                    <a:pt x="1294" y="402"/>
                  </a:lnTo>
                  <a:lnTo>
                    <a:pt x="1453" y="479"/>
                  </a:lnTo>
                  <a:lnTo>
                    <a:pt x="1459" y="502"/>
                  </a:lnTo>
                  <a:lnTo>
                    <a:pt x="1501" y="538"/>
                  </a:lnTo>
                  <a:lnTo>
                    <a:pt x="1536" y="591"/>
                  </a:lnTo>
                  <a:lnTo>
                    <a:pt x="1636" y="662"/>
                  </a:lnTo>
                  <a:lnTo>
                    <a:pt x="1648" y="692"/>
                  </a:lnTo>
                  <a:lnTo>
                    <a:pt x="1678" y="715"/>
                  </a:lnTo>
                  <a:lnTo>
                    <a:pt x="1755" y="715"/>
                  </a:lnTo>
                  <a:lnTo>
                    <a:pt x="1814" y="804"/>
                  </a:lnTo>
                  <a:lnTo>
                    <a:pt x="1831" y="816"/>
                  </a:lnTo>
                  <a:lnTo>
                    <a:pt x="1826" y="845"/>
                  </a:lnTo>
                  <a:lnTo>
                    <a:pt x="1849" y="933"/>
                  </a:lnTo>
                  <a:lnTo>
                    <a:pt x="1837" y="1029"/>
                  </a:lnTo>
                  <a:lnTo>
                    <a:pt x="1814" y="1135"/>
                  </a:lnTo>
                  <a:lnTo>
                    <a:pt x="1819" y="1223"/>
                  </a:lnTo>
                  <a:lnTo>
                    <a:pt x="1831" y="1252"/>
                  </a:lnTo>
                  <a:lnTo>
                    <a:pt x="1890" y="1288"/>
                  </a:lnTo>
                  <a:lnTo>
                    <a:pt x="1908" y="1252"/>
                  </a:lnTo>
                  <a:lnTo>
                    <a:pt x="1890" y="1240"/>
                  </a:lnTo>
                  <a:lnTo>
                    <a:pt x="1872" y="1187"/>
                  </a:lnTo>
                  <a:lnTo>
                    <a:pt x="1879" y="1176"/>
                  </a:lnTo>
                  <a:lnTo>
                    <a:pt x="1914" y="1164"/>
                  </a:lnTo>
                  <a:lnTo>
                    <a:pt x="1938" y="1223"/>
                  </a:lnTo>
                  <a:lnTo>
                    <a:pt x="1950" y="1217"/>
                  </a:lnTo>
                  <a:lnTo>
                    <a:pt x="1961" y="1194"/>
                  </a:lnTo>
                  <a:lnTo>
                    <a:pt x="1968" y="1187"/>
                  </a:lnTo>
                  <a:lnTo>
                    <a:pt x="1985" y="1199"/>
                  </a:lnTo>
                  <a:lnTo>
                    <a:pt x="1985" y="1223"/>
                  </a:lnTo>
                  <a:lnTo>
                    <a:pt x="1968" y="1252"/>
                  </a:lnTo>
                  <a:lnTo>
                    <a:pt x="1950" y="1276"/>
                  </a:lnTo>
                  <a:lnTo>
                    <a:pt x="1926" y="1347"/>
                  </a:lnTo>
                  <a:lnTo>
                    <a:pt x="1908" y="1353"/>
                  </a:lnTo>
                  <a:lnTo>
                    <a:pt x="1908" y="1389"/>
                  </a:lnTo>
                  <a:lnTo>
                    <a:pt x="1932" y="1412"/>
                  </a:lnTo>
                  <a:lnTo>
                    <a:pt x="1968" y="1442"/>
                  </a:lnTo>
                  <a:lnTo>
                    <a:pt x="2021" y="1566"/>
                  </a:lnTo>
                  <a:lnTo>
                    <a:pt x="2103" y="1619"/>
                  </a:lnTo>
                  <a:lnTo>
                    <a:pt x="2115" y="1619"/>
                  </a:lnTo>
                  <a:lnTo>
                    <a:pt x="2121" y="1589"/>
                  </a:lnTo>
                  <a:lnTo>
                    <a:pt x="2145" y="1589"/>
                  </a:lnTo>
                  <a:lnTo>
                    <a:pt x="2163" y="1637"/>
                  </a:lnTo>
                  <a:lnTo>
                    <a:pt x="2168" y="1666"/>
                  </a:lnTo>
                  <a:lnTo>
                    <a:pt x="2198" y="1731"/>
                  </a:lnTo>
                  <a:lnTo>
                    <a:pt x="2234" y="1749"/>
                  </a:lnTo>
                  <a:lnTo>
                    <a:pt x="2269" y="1760"/>
                  </a:lnTo>
                  <a:lnTo>
                    <a:pt x="2333" y="1932"/>
                  </a:lnTo>
                  <a:lnTo>
                    <a:pt x="2351" y="1944"/>
                  </a:lnTo>
                  <a:lnTo>
                    <a:pt x="2434" y="1962"/>
                  </a:lnTo>
                  <a:lnTo>
                    <a:pt x="2470" y="1980"/>
                  </a:lnTo>
                  <a:lnTo>
                    <a:pt x="2564" y="2097"/>
                  </a:lnTo>
                  <a:lnTo>
                    <a:pt x="2605" y="2127"/>
                  </a:lnTo>
                  <a:lnTo>
                    <a:pt x="2623" y="2133"/>
                  </a:lnTo>
                  <a:lnTo>
                    <a:pt x="2640" y="2139"/>
                  </a:lnTo>
                  <a:lnTo>
                    <a:pt x="2653" y="2168"/>
                  </a:lnTo>
                  <a:lnTo>
                    <a:pt x="2635" y="2168"/>
                  </a:lnTo>
                  <a:lnTo>
                    <a:pt x="2617" y="2162"/>
                  </a:lnTo>
                  <a:lnTo>
                    <a:pt x="2605" y="2162"/>
                  </a:lnTo>
                  <a:lnTo>
                    <a:pt x="2594" y="2168"/>
                  </a:lnTo>
                  <a:lnTo>
                    <a:pt x="2594" y="2186"/>
                  </a:lnTo>
                  <a:lnTo>
                    <a:pt x="2605" y="2203"/>
                  </a:lnTo>
                  <a:lnTo>
                    <a:pt x="2653" y="2216"/>
                  </a:lnTo>
                  <a:lnTo>
                    <a:pt x="2676" y="2198"/>
                  </a:lnTo>
                  <a:lnTo>
                    <a:pt x="2711" y="2191"/>
                  </a:lnTo>
                  <a:lnTo>
                    <a:pt x="2853" y="2139"/>
                  </a:lnTo>
                  <a:lnTo>
                    <a:pt x="2883" y="2086"/>
                  </a:lnTo>
                  <a:lnTo>
                    <a:pt x="2889" y="2068"/>
                  </a:lnTo>
                  <a:lnTo>
                    <a:pt x="2871" y="1997"/>
                  </a:lnTo>
                  <a:lnTo>
                    <a:pt x="2871" y="1955"/>
                  </a:lnTo>
                  <a:lnTo>
                    <a:pt x="2901" y="1891"/>
                  </a:lnTo>
                  <a:lnTo>
                    <a:pt x="2930" y="1896"/>
                  </a:lnTo>
                  <a:lnTo>
                    <a:pt x="2894" y="1760"/>
                  </a:lnTo>
                  <a:lnTo>
                    <a:pt x="2907" y="1689"/>
                  </a:lnTo>
                  <a:lnTo>
                    <a:pt x="2894" y="1559"/>
                  </a:lnTo>
                  <a:lnTo>
                    <a:pt x="2871" y="1453"/>
                  </a:lnTo>
                  <a:lnTo>
                    <a:pt x="2848" y="1418"/>
                  </a:lnTo>
                  <a:lnTo>
                    <a:pt x="2754" y="1288"/>
                  </a:lnTo>
                  <a:lnTo>
                    <a:pt x="2694" y="1146"/>
                  </a:lnTo>
                  <a:lnTo>
                    <a:pt x="2617" y="1046"/>
                  </a:lnTo>
                  <a:lnTo>
                    <a:pt x="2617" y="1029"/>
                  </a:lnTo>
                  <a:lnTo>
                    <a:pt x="2612" y="1011"/>
                  </a:lnTo>
                  <a:lnTo>
                    <a:pt x="2587" y="951"/>
                  </a:lnTo>
                  <a:lnTo>
                    <a:pt x="2587" y="928"/>
                  </a:lnTo>
                  <a:lnTo>
                    <a:pt x="2612" y="892"/>
                  </a:lnTo>
                  <a:lnTo>
                    <a:pt x="2612" y="874"/>
                  </a:lnTo>
                  <a:lnTo>
                    <a:pt x="2511" y="745"/>
                  </a:lnTo>
                  <a:lnTo>
                    <a:pt x="2458" y="685"/>
                  </a:lnTo>
                  <a:lnTo>
                    <a:pt x="2422" y="662"/>
                  </a:lnTo>
                  <a:lnTo>
                    <a:pt x="2410" y="644"/>
                  </a:lnTo>
                  <a:lnTo>
                    <a:pt x="2346" y="562"/>
                  </a:lnTo>
                  <a:lnTo>
                    <a:pt x="2262" y="408"/>
                  </a:lnTo>
                  <a:lnTo>
                    <a:pt x="2239" y="319"/>
                  </a:lnTo>
                  <a:lnTo>
                    <a:pt x="2186" y="189"/>
                  </a:lnTo>
                  <a:lnTo>
                    <a:pt x="2186" y="172"/>
                  </a:lnTo>
                  <a:lnTo>
                    <a:pt x="2163" y="154"/>
                  </a:lnTo>
                  <a:lnTo>
                    <a:pt x="2151" y="147"/>
                  </a:lnTo>
                  <a:lnTo>
                    <a:pt x="2138" y="53"/>
                  </a:lnTo>
                  <a:lnTo>
                    <a:pt x="2127" y="24"/>
                  </a:lnTo>
                  <a:lnTo>
                    <a:pt x="2097" y="30"/>
                  </a:lnTo>
                  <a:lnTo>
                    <a:pt x="2039" y="30"/>
                  </a:lnTo>
                  <a:lnTo>
                    <a:pt x="1973" y="0"/>
                  </a:lnTo>
                  <a:lnTo>
                    <a:pt x="1950" y="18"/>
                  </a:lnTo>
                  <a:lnTo>
                    <a:pt x="1938" y="35"/>
                  </a:lnTo>
                  <a:lnTo>
                    <a:pt x="1932" y="65"/>
                  </a:lnTo>
                  <a:lnTo>
                    <a:pt x="1961" y="154"/>
                  </a:lnTo>
                  <a:lnTo>
                    <a:pt x="1950" y="201"/>
                  </a:lnTo>
                  <a:lnTo>
                    <a:pt x="1908" y="195"/>
                  </a:lnTo>
                  <a:lnTo>
                    <a:pt x="1890" y="177"/>
                  </a:lnTo>
                  <a:lnTo>
                    <a:pt x="1879" y="131"/>
                  </a:lnTo>
                  <a:lnTo>
                    <a:pt x="951" y="189"/>
                  </a:lnTo>
                  <a:lnTo>
                    <a:pt x="933" y="160"/>
                  </a:lnTo>
                  <a:lnTo>
                    <a:pt x="933" y="131"/>
                  </a:lnTo>
                  <a:lnTo>
                    <a:pt x="903" y="101"/>
                  </a:lnTo>
                  <a:lnTo>
                    <a:pt x="898" y="78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                    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1.1%</a:t>
              </a:r>
            </a:p>
          </p:txBody>
        </p:sp>
        <p:sp>
          <p:nvSpPr>
            <p:cNvPr id="41" name="Freeform 79">
              <a:extLst>
                <a:ext uri="{FF2B5EF4-FFF2-40B4-BE49-F238E27FC236}">
                  <a16:creationId xmlns:a16="http://schemas.microsoft.com/office/drawing/2014/main" id="{D779014E-A38E-4F64-B527-BB3A33D8E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6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DC44B2EA-ED96-4F6D-81A0-FFA38939C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48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3" name="Freeform 85">
              <a:extLst>
                <a:ext uri="{FF2B5EF4-FFF2-40B4-BE49-F238E27FC236}">
                  <a16:creationId xmlns:a16="http://schemas.microsoft.com/office/drawing/2014/main" id="{A8DBCB06-28B4-4609-BBA4-5A2B8843B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844" y="3090468"/>
              <a:ext cx="217861" cy="210019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183" y="71"/>
                </a:cxn>
                <a:cxn ang="0">
                  <a:pos x="201" y="94"/>
                </a:cxn>
                <a:cxn ang="0">
                  <a:pos x="206" y="88"/>
                </a:cxn>
                <a:cxn ang="0">
                  <a:pos x="213" y="76"/>
                </a:cxn>
                <a:cxn ang="0">
                  <a:pos x="485" y="0"/>
                </a:cxn>
                <a:cxn ang="0">
                  <a:pos x="549" y="224"/>
                </a:cxn>
                <a:cxn ang="0">
                  <a:pos x="538" y="247"/>
                </a:cxn>
                <a:cxn ang="0">
                  <a:pos x="531" y="259"/>
                </a:cxn>
                <a:cxn ang="0">
                  <a:pos x="538" y="271"/>
                </a:cxn>
                <a:cxn ang="0">
                  <a:pos x="538" y="282"/>
                </a:cxn>
                <a:cxn ang="0">
                  <a:pos x="502" y="282"/>
                </a:cxn>
                <a:cxn ang="0">
                  <a:pos x="414" y="325"/>
                </a:cxn>
                <a:cxn ang="0">
                  <a:pos x="384" y="318"/>
                </a:cxn>
                <a:cxn ang="0">
                  <a:pos x="378" y="330"/>
                </a:cxn>
                <a:cxn ang="0">
                  <a:pos x="378" y="348"/>
                </a:cxn>
                <a:cxn ang="0">
                  <a:pos x="373" y="353"/>
                </a:cxn>
                <a:cxn ang="0">
                  <a:pos x="319" y="360"/>
                </a:cxn>
                <a:cxn ang="0">
                  <a:pos x="242" y="395"/>
                </a:cxn>
                <a:cxn ang="0">
                  <a:pos x="231" y="383"/>
                </a:cxn>
                <a:cxn ang="0">
                  <a:pos x="183" y="431"/>
                </a:cxn>
                <a:cxn ang="0">
                  <a:pos x="82" y="520"/>
                </a:cxn>
                <a:cxn ang="0">
                  <a:pos x="41" y="543"/>
                </a:cxn>
                <a:cxn ang="0">
                  <a:pos x="6" y="507"/>
                </a:cxn>
                <a:cxn ang="0">
                  <a:pos x="53" y="460"/>
                </a:cxn>
                <a:cxn ang="0">
                  <a:pos x="59" y="442"/>
                </a:cxn>
                <a:cxn ang="0">
                  <a:pos x="36" y="419"/>
                </a:cxn>
                <a:cxn ang="0">
                  <a:pos x="0" y="117"/>
                </a:cxn>
              </a:cxnLst>
              <a:rect l="0" t="0" r="r" b="b"/>
              <a:pathLst>
                <a:path w="549" h="543">
                  <a:moveTo>
                    <a:pt x="0" y="117"/>
                  </a:moveTo>
                  <a:lnTo>
                    <a:pt x="183" y="71"/>
                  </a:lnTo>
                  <a:lnTo>
                    <a:pt x="201" y="94"/>
                  </a:lnTo>
                  <a:lnTo>
                    <a:pt x="206" y="88"/>
                  </a:lnTo>
                  <a:lnTo>
                    <a:pt x="213" y="76"/>
                  </a:lnTo>
                  <a:lnTo>
                    <a:pt x="485" y="0"/>
                  </a:lnTo>
                  <a:lnTo>
                    <a:pt x="549" y="224"/>
                  </a:lnTo>
                  <a:lnTo>
                    <a:pt x="538" y="247"/>
                  </a:lnTo>
                  <a:lnTo>
                    <a:pt x="531" y="259"/>
                  </a:lnTo>
                  <a:lnTo>
                    <a:pt x="538" y="271"/>
                  </a:lnTo>
                  <a:lnTo>
                    <a:pt x="538" y="282"/>
                  </a:lnTo>
                  <a:lnTo>
                    <a:pt x="502" y="282"/>
                  </a:lnTo>
                  <a:lnTo>
                    <a:pt x="414" y="325"/>
                  </a:lnTo>
                  <a:lnTo>
                    <a:pt x="384" y="318"/>
                  </a:lnTo>
                  <a:lnTo>
                    <a:pt x="378" y="330"/>
                  </a:lnTo>
                  <a:lnTo>
                    <a:pt x="378" y="348"/>
                  </a:lnTo>
                  <a:lnTo>
                    <a:pt x="373" y="353"/>
                  </a:lnTo>
                  <a:lnTo>
                    <a:pt x="319" y="360"/>
                  </a:lnTo>
                  <a:lnTo>
                    <a:pt x="242" y="395"/>
                  </a:lnTo>
                  <a:lnTo>
                    <a:pt x="231" y="383"/>
                  </a:lnTo>
                  <a:lnTo>
                    <a:pt x="183" y="431"/>
                  </a:lnTo>
                  <a:lnTo>
                    <a:pt x="82" y="520"/>
                  </a:lnTo>
                  <a:lnTo>
                    <a:pt x="41" y="543"/>
                  </a:lnTo>
                  <a:lnTo>
                    <a:pt x="6" y="507"/>
                  </a:lnTo>
                  <a:lnTo>
                    <a:pt x="53" y="460"/>
                  </a:lnTo>
                  <a:lnTo>
                    <a:pt x="59" y="442"/>
                  </a:lnTo>
                  <a:lnTo>
                    <a:pt x="36" y="419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4" name="Freeform 89">
              <a:extLst>
                <a:ext uri="{FF2B5EF4-FFF2-40B4-BE49-F238E27FC236}">
                  <a16:creationId xmlns:a16="http://schemas.microsoft.com/office/drawing/2014/main" id="{71590FFC-48A8-4B6E-8342-6A1D84AE7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4" y="3082345"/>
              <a:ext cx="109533" cy="11951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9BBB59">
                <a:lumMod val="75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5" name="Freeform 95">
              <a:extLst>
                <a:ext uri="{FF2B5EF4-FFF2-40B4-BE49-F238E27FC236}">
                  <a16:creationId xmlns:a16="http://schemas.microsoft.com/office/drawing/2014/main" id="{C8245EF7-DA7F-4E47-BB1C-040B28F71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6449" y="2186578"/>
              <a:ext cx="469425" cy="731003"/>
            </a:xfrm>
            <a:custGeom>
              <a:avLst/>
              <a:gdLst/>
              <a:ahLst/>
              <a:cxnLst>
                <a:cxn ang="0">
                  <a:pos x="224" y="1701"/>
                </a:cxn>
                <a:cxn ang="0">
                  <a:pos x="230" y="1743"/>
                </a:cxn>
                <a:cxn ang="0">
                  <a:pos x="289" y="1802"/>
                </a:cxn>
                <a:cxn ang="0">
                  <a:pos x="307" y="1825"/>
                </a:cxn>
                <a:cxn ang="0">
                  <a:pos x="336" y="1896"/>
                </a:cxn>
                <a:cxn ang="0">
                  <a:pos x="348" y="1837"/>
                </a:cxn>
                <a:cxn ang="0">
                  <a:pos x="384" y="1737"/>
                </a:cxn>
                <a:cxn ang="0">
                  <a:pos x="425" y="1630"/>
                </a:cxn>
                <a:cxn ang="0">
                  <a:pos x="419" y="1607"/>
                </a:cxn>
                <a:cxn ang="0">
                  <a:pos x="478" y="1495"/>
                </a:cxn>
                <a:cxn ang="0">
                  <a:pos x="502" y="1536"/>
                </a:cxn>
                <a:cxn ang="0">
                  <a:pos x="520" y="1530"/>
                </a:cxn>
                <a:cxn ang="0">
                  <a:pos x="526" y="1483"/>
                </a:cxn>
                <a:cxn ang="0">
                  <a:pos x="609" y="1447"/>
                </a:cxn>
                <a:cxn ang="0">
                  <a:pos x="620" y="1412"/>
                </a:cxn>
                <a:cxn ang="0">
                  <a:pos x="673" y="1394"/>
                </a:cxn>
                <a:cxn ang="0">
                  <a:pos x="691" y="1335"/>
                </a:cxn>
                <a:cxn ang="0">
                  <a:pos x="726" y="1252"/>
                </a:cxn>
                <a:cxn ang="0">
                  <a:pos x="738" y="1229"/>
                </a:cxn>
                <a:cxn ang="0">
                  <a:pos x="803" y="1229"/>
                </a:cxn>
                <a:cxn ang="0">
                  <a:pos x="827" y="1164"/>
                </a:cxn>
                <a:cxn ang="0">
                  <a:pos x="874" y="1117"/>
                </a:cxn>
                <a:cxn ang="0">
                  <a:pos x="945" y="1152"/>
                </a:cxn>
                <a:cxn ang="0">
                  <a:pos x="1028" y="1057"/>
                </a:cxn>
                <a:cxn ang="0">
                  <a:pos x="1104" y="975"/>
                </a:cxn>
                <a:cxn ang="0">
                  <a:pos x="1134" y="968"/>
                </a:cxn>
                <a:cxn ang="0">
                  <a:pos x="1175" y="915"/>
                </a:cxn>
                <a:cxn ang="0">
                  <a:pos x="1146" y="874"/>
                </a:cxn>
                <a:cxn ang="0">
                  <a:pos x="1122" y="874"/>
                </a:cxn>
                <a:cxn ang="0">
                  <a:pos x="1146" y="839"/>
                </a:cxn>
                <a:cxn ang="0">
                  <a:pos x="1116" y="768"/>
                </a:cxn>
                <a:cxn ang="0">
                  <a:pos x="1069" y="757"/>
                </a:cxn>
                <a:cxn ang="0">
                  <a:pos x="1033" y="774"/>
                </a:cxn>
                <a:cxn ang="0">
                  <a:pos x="974" y="661"/>
                </a:cxn>
                <a:cxn ang="0">
                  <a:pos x="980" y="626"/>
                </a:cxn>
                <a:cxn ang="0">
                  <a:pos x="957" y="620"/>
                </a:cxn>
                <a:cxn ang="0">
                  <a:pos x="904" y="615"/>
                </a:cxn>
                <a:cxn ang="0">
                  <a:pos x="863" y="603"/>
                </a:cxn>
                <a:cxn ang="0">
                  <a:pos x="838" y="526"/>
                </a:cxn>
                <a:cxn ang="0">
                  <a:pos x="579" y="6"/>
                </a:cxn>
                <a:cxn ang="0">
                  <a:pos x="513" y="6"/>
                </a:cxn>
                <a:cxn ang="0">
                  <a:pos x="490" y="47"/>
                </a:cxn>
                <a:cxn ang="0">
                  <a:pos x="437" y="65"/>
                </a:cxn>
                <a:cxn ang="0">
                  <a:pos x="348" y="124"/>
                </a:cxn>
                <a:cxn ang="0">
                  <a:pos x="330" y="47"/>
                </a:cxn>
                <a:cxn ang="0">
                  <a:pos x="301" y="30"/>
                </a:cxn>
                <a:cxn ang="0">
                  <a:pos x="148" y="395"/>
                </a:cxn>
                <a:cxn ang="0">
                  <a:pos x="165" y="466"/>
                </a:cxn>
                <a:cxn ang="0">
                  <a:pos x="153" y="532"/>
                </a:cxn>
                <a:cxn ang="0">
                  <a:pos x="124" y="579"/>
                </a:cxn>
                <a:cxn ang="0">
                  <a:pos x="148" y="768"/>
                </a:cxn>
                <a:cxn ang="0">
                  <a:pos x="94" y="869"/>
                </a:cxn>
                <a:cxn ang="0">
                  <a:pos x="100" y="940"/>
                </a:cxn>
                <a:cxn ang="0">
                  <a:pos x="71" y="945"/>
                </a:cxn>
                <a:cxn ang="0">
                  <a:pos x="64" y="1004"/>
                </a:cxn>
                <a:cxn ang="0">
                  <a:pos x="29" y="993"/>
                </a:cxn>
              </a:cxnLst>
              <a:rect l="0" t="0" r="r" b="b"/>
              <a:pathLst>
                <a:path w="1175" h="1896">
                  <a:moveTo>
                    <a:pt x="0" y="1016"/>
                  </a:moveTo>
                  <a:lnTo>
                    <a:pt x="224" y="1701"/>
                  </a:lnTo>
                  <a:lnTo>
                    <a:pt x="230" y="1713"/>
                  </a:lnTo>
                  <a:lnTo>
                    <a:pt x="230" y="1743"/>
                  </a:lnTo>
                  <a:lnTo>
                    <a:pt x="230" y="1754"/>
                  </a:lnTo>
                  <a:lnTo>
                    <a:pt x="289" y="1802"/>
                  </a:lnTo>
                  <a:lnTo>
                    <a:pt x="301" y="1802"/>
                  </a:lnTo>
                  <a:lnTo>
                    <a:pt x="307" y="1825"/>
                  </a:lnTo>
                  <a:lnTo>
                    <a:pt x="307" y="1837"/>
                  </a:lnTo>
                  <a:lnTo>
                    <a:pt x="336" y="1896"/>
                  </a:lnTo>
                  <a:lnTo>
                    <a:pt x="348" y="1878"/>
                  </a:lnTo>
                  <a:lnTo>
                    <a:pt x="348" y="1837"/>
                  </a:lnTo>
                  <a:lnTo>
                    <a:pt x="360" y="1790"/>
                  </a:lnTo>
                  <a:lnTo>
                    <a:pt x="384" y="1737"/>
                  </a:lnTo>
                  <a:lnTo>
                    <a:pt x="401" y="1660"/>
                  </a:lnTo>
                  <a:lnTo>
                    <a:pt x="425" y="1630"/>
                  </a:lnTo>
                  <a:lnTo>
                    <a:pt x="431" y="1619"/>
                  </a:lnTo>
                  <a:lnTo>
                    <a:pt x="419" y="1607"/>
                  </a:lnTo>
                  <a:lnTo>
                    <a:pt x="401" y="1566"/>
                  </a:lnTo>
                  <a:lnTo>
                    <a:pt x="478" y="1495"/>
                  </a:lnTo>
                  <a:lnTo>
                    <a:pt x="490" y="1500"/>
                  </a:lnTo>
                  <a:lnTo>
                    <a:pt x="502" y="1536"/>
                  </a:lnTo>
                  <a:lnTo>
                    <a:pt x="513" y="1541"/>
                  </a:lnTo>
                  <a:lnTo>
                    <a:pt x="520" y="1530"/>
                  </a:lnTo>
                  <a:lnTo>
                    <a:pt x="520" y="1500"/>
                  </a:lnTo>
                  <a:lnTo>
                    <a:pt x="526" y="1483"/>
                  </a:lnTo>
                  <a:lnTo>
                    <a:pt x="584" y="1471"/>
                  </a:lnTo>
                  <a:lnTo>
                    <a:pt x="609" y="1447"/>
                  </a:lnTo>
                  <a:lnTo>
                    <a:pt x="609" y="1424"/>
                  </a:lnTo>
                  <a:lnTo>
                    <a:pt x="620" y="1412"/>
                  </a:lnTo>
                  <a:lnTo>
                    <a:pt x="650" y="1412"/>
                  </a:lnTo>
                  <a:lnTo>
                    <a:pt x="673" y="1394"/>
                  </a:lnTo>
                  <a:lnTo>
                    <a:pt x="679" y="1383"/>
                  </a:lnTo>
                  <a:lnTo>
                    <a:pt x="691" y="1335"/>
                  </a:lnTo>
                  <a:lnTo>
                    <a:pt x="691" y="1300"/>
                  </a:lnTo>
                  <a:lnTo>
                    <a:pt x="726" y="1252"/>
                  </a:lnTo>
                  <a:lnTo>
                    <a:pt x="726" y="1229"/>
                  </a:lnTo>
                  <a:lnTo>
                    <a:pt x="738" y="1229"/>
                  </a:lnTo>
                  <a:lnTo>
                    <a:pt x="779" y="1234"/>
                  </a:lnTo>
                  <a:lnTo>
                    <a:pt x="803" y="1229"/>
                  </a:lnTo>
                  <a:lnTo>
                    <a:pt x="815" y="1206"/>
                  </a:lnTo>
                  <a:lnTo>
                    <a:pt x="827" y="1164"/>
                  </a:lnTo>
                  <a:lnTo>
                    <a:pt x="845" y="1164"/>
                  </a:lnTo>
                  <a:lnTo>
                    <a:pt x="874" y="1117"/>
                  </a:lnTo>
                  <a:lnTo>
                    <a:pt x="916" y="1123"/>
                  </a:lnTo>
                  <a:lnTo>
                    <a:pt x="945" y="1152"/>
                  </a:lnTo>
                  <a:lnTo>
                    <a:pt x="992" y="1075"/>
                  </a:lnTo>
                  <a:lnTo>
                    <a:pt x="1028" y="1057"/>
                  </a:lnTo>
                  <a:lnTo>
                    <a:pt x="1093" y="998"/>
                  </a:lnTo>
                  <a:lnTo>
                    <a:pt x="1104" y="975"/>
                  </a:lnTo>
                  <a:lnTo>
                    <a:pt x="1111" y="963"/>
                  </a:lnTo>
                  <a:lnTo>
                    <a:pt x="1134" y="968"/>
                  </a:lnTo>
                  <a:lnTo>
                    <a:pt x="1163" y="951"/>
                  </a:lnTo>
                  <a:lnTo>
                    <a:pt x="1175" y="915"/>
                  </a:lnTo>
                  <a:lnTo>
                    <a:pt x="1170" y="886"/>
                  </a:lnTo>
                  <a:lnTo>
                    <a:pt x="1146" y="874"/>
                  </a:lnTo>
                  <a:lnTo>
                    <a:pt x="1140" y="881"/>
                  </a:lnTo>
                  <a:lnTo>
                    <a:pt x="1122" y="874"/>
                  </a:lnTo>
                  <a:lnTo>
                    <a:pt x="1134" y="845"/>
                  </a:lnTo>
                  <a:lnTo>
                    <a:pt x="1146" y="839"/>
                  </a:lnTo>
                  <a:lnTo>
                    <a:pt x="1140" y="815"/>
                  </a:lnTo>
                  <a:lnTo>
                    <a:pt x="1116" y="768"/>
                  </a:lnTo>
                  <a:lnTo>
                    <a:pt x="1086" y="757"/>
                  </a:lnTo>
                  <a:lnTo>
                    <a:pt x="1069" y="757"/>
                  </a:lnTo>
                  <a:lnTo>
                    <a:pt x="1058" y="768"/>
                  </a:lnTo>
                  <a:lnTo>
                    <a:pt x="1033" y="774"/>
                  </a:lnTo>
                  <a:lnTo>
                    <a:pt x="1004" y="762"/>
                  </a:lnTo>
                  <a:lnTo>
                    <a:pt x="974" y="661"/>
                  </a:lnTo>
                  <a:lnTo>
                    <a:pt x="987" y="644"/>
                  </a:lnTo>
                  <a:lnTo>
                    <a:pt x="980" y="626"/>
                  </a:lnTo>
                  <a:lnTo>
                    <a:pt x="974" y="620"/>
                  </a:lnTo>
                  <a:lnTo>
                    <a:pt x="957" y="620"/>
                  </a:lnTo>
                  <a:lnTo>
                    <a:pt x="945" y="626"/>
                  </a:lnTo>
                  <a:lnTo>
                    <a:pt x="904" y="615"/>
                  </a:lnTo>
                  <a:lnTo>
                    <a:pt x="874" y="615"/>
                  </a:lnTo>
                  <a:lnTo>
                    <a:pt x="863" y="603"/>
                  </a:lnTo>
                  <a:lnTo>
                    <a:pt x="845" y="544"/>
                  </a:lnTo>
                  <a:lnTo>
                    <a:pt x="838" y="526"/>
                  </a:lnTo>
                  <a:lnTo>
                    <a:pt x="696" y="83"/>
                  </a:lnTo>
                  <a:lnTo>
                    <a:pt x="579" y="6"/>
                  </a:lnTo>
                  <a:lnTo>
                    <a:pt x="543" y="0"/>
                  </a:lnTo>
                  <a:lnTo>
                    <a:pt x="513" y="6"/>
                  </a:lnTo>
                  <a:lnTo>
                    <a:pt x="502" y="24"/>
                  </a:lnTo>
                  <a:lnTo>
                    <a:pt x="490" y="47"/>
                  </a:lnTo>
                  <a:lnTo>
                    <a:pt x="478" y="47"/>
                  </a:lnTo>
                  <a:lnTo>
                    <a:pt x="437" y="65"/>
                  </a:lnTo>
                  <a:lnTo>
                    <a:pt x="371" y="118"/>
                  </a:lnTo>
                  <a:lnTo>
                    <a:pt x="348" y="124"/>
                  </a:lnTo>
                  <a:lnTo>
                    <a:pt x="325" y="88"/>
                  </a:lnTo>
                  <a:lnTo>
                    <a:pt x="330" y="47"/>
                  </a:lnTo>
                  <a:lnTo>
                    <a:pt x="318" y="30"/>
                  </a:lnTo>
                  <a:lnTo>
                    <a:pt x="301" y="30"/>
                  </a:lnTo>
                  <a:lnTo>
                    <a:pt x="254" y="47"/>
                  </a:lnTo>
                  <a:lnTo>
                    <a:pt x="148" y="395"/>
                  </a:lnTo>
                  <a:lnTo>
                    <a:pt x="148" y="443"/>
                  </a:lnTo>
                  <a:lnTo>
                    <a:pt x="165" y="466"/>
                  </a:lnTo>
                  <a:lnTo>
                    <a:pt x="165" y="508"/>
                  </a:lnTo>
                  <a:lnTo>
                    <a:pt x="153" y="532"/>
                  </a:lnTo>
                  <a:lnTo>
                    <a:pt x="135" y="549"/>
                  </a:lnTo>
                  <a:lnTo>
                    <a:pt x="124" y="579"/>
                  </a:lnTo>
                  <a:lnTo>
                    <a:pt x="160" y="721"/>
                  </a:lnTo>
                  <a:lnTo>
                    <a:pt x="148" y="768"/>
                  </a:lnTo>
                  <a:lnTo>
                    <a:pt x="148" y="798"/>
                  </a:lnTo>
                  <a:lnTo>
                    <a:pt x="94" y="869"/>
                  </a:lnTo>
                  <a:lnTo>
                    <a:pt x="82" y="897"/>
                  </a:lnTo>
                  <a:lnTo>
                    <a:pt x="100" y="940"/>
                  </a:lnTo>
                  <a:lnTo>
                    <a:pt x="100" y="945"/>
                  </a:lnTo>
                  <a:lnTo>
                    <a:pt x="71" y="945"/>
                  </a:lnTo>
                  <a:lnTo>
                    <a:pt x="77" y="981"/>
                  </a:lnTo>
                  <a:lnTo>
                    <a:pt x="64" y="1004"/>
                  </a:lnTo>
                  <a:lnTo>
                    <a:pt x="47" y="998"/>
                  </a:lnTo>
                  <a:lnTo>
                    <a:pt x="29" y="993"/>
                  </a:lnTo>
                  <a:lnTo>
                    <a:pt x="0" y="1016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0.4%</a:t>
              </a:r>
            </a:p>
          </p:txBody>
        </p:sp>
        <p:sp>
          <p:nvSpPr>
            <p:cNvPr id="46" name="Freeform 97">
              <a:extLst>
                <a:ext uri="{FF2B5EF4-FFF2-40B4-BE49-F238E27FC236}">
                  <a16:creationId xmlns:a16="http://schemas.microsoft.com/office/drawing/2014/main" id="{A2E2E2A2-E4EC-4778-B6EE-DF56B32F3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7051" y="3519787"/>
              <a:ext cx="574143" cy="547672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474" y="59"/>
                </a:cxn>
                <a:cxn ang="0">
                  <a:pos x="485" y="123"/>
                </a:cxn>
                <a:cxn ang="0">
                  <a:pos x="449" y="307"/>
                </a:cxn>
                <a:cxn ang="0">
                  <a:pos x="456" y="361"/>
                </a:cxn>
                <a:cxn ang="0">
                  <a:pos x="426" y="437"/>
                </a:cxn>
                <a:cxn ang="0">
                  <a:pos x="355" y="514"/>
                </a:cxn>
                <a:cxn ang="0">
                  <a:pos x="314" y="538"/>
                </a:cxn>
                <a:cxn ang="0">
                  <a:pos x="261" y="561"/>
                </a:cxn>
                <a:cxn ang="0">
                  <a:pos x="231" y="602"/>
                </a:cxn>
                <a:cxn ang="0">
                  <a:pos x="213" y="721"/>
                </a:cxn>
                <a:cxn ang="0">
                  <a:pos x="148" y="714"/>
                </a:cxn>
                <a:cxn ang="0">
                  <a:pos x="95" y="810"/>
                </a:cxn>
                <a:cxn ang="0">
                  <a:pos x="95" y="904"/>
                </a:cxn>
                <a:cxn ang="0">
                  <a:pos x="41" y="975"/>
                </a:cxn>
                <a:cxn ang="0">
                  <a:pos x="6" y="1028"/>
                </a:cxn>
                <a:cxn ang="0">
                  <a:pos x="6" y="1087"/>
                </a:cxn>
                <a:cxn ang="0">
                  <a:pos x="77" y="1199"/>
                </a:cxn>
                <a:cxn ang="0">
                  <a:pos x="130" y="1270"/>
                </a:cxn>
                <a:cxn ang="0">
                  <a:pos x="178" y="1282"/>
                </a:cxn>
                <a:cxn ang="0">
                  <a:pos x="195" y="1294"/>
                </a:cxn>
                <a:cxn ang="0">
                  <a:pos x="237" y="1312"/>
                </a:cxn>
                <a:cxn ang="0">
                  <a:pos x="237" y="1347"/>
                </a:cxn>
                <a:cxn ang="0">
                  <a:pos x="355" y="1424"/>
                </a:cxn>
                <a:cxn ang="0">
                  <a:pos x="426" y="1394"/>
                </a:cxn>
                <a:cxn ang="0">
                  <a:pos x="456" y="1358"/>
                </a:cxn>
                <a:cxn ang="0">
                  <a:pos x="497" y="1388"/>
                </a:cxn>
                <a:cxn ang="0">
                  <a:pos x="603" y="1353"/>
                </a:cxn>
                <a:cxn ang="0">
                  <a:pos x="621" y="1299"/>
                </a:cxn>
                <a:cxn ang="0">
                  <a:pos x="703" y="1258"/>
                </a:cxn>
                <a:cxn ang="0">
                  <a:pos x="781" y="1199"/>
                </a:cxn>
                <a:cxn ang="0">
                  <a:pos x="774" y="1128"/>
                </a:cxn>
                <a:cxn ang="0">
                  <a:pos x="898" y="762"/>
                </a:cxn>
                <a:cxn ang="0">
                  <a:pos x="951" y="785"/>
                </a:cxn>
                <a:cxn ang="0">
                  <a:pos x="976" y="821"/>
                </a:cxn>
                <a:cxn ang="0">
                  <a:pos x="1040" y="767"/>
                </a:cxn>
                <a:cxn ang="0">
                  <a:pos x="1093" y="632"/>
                </a:cxn>
                <a:cxn ang="0">
                  <a:pos x="1152" y="585"/>
                </a:cxn>
                <a:cxn ang="0">
                  <a:pos x="1200" y="549"/>
                </a:cxn>
                <a:cxn ang="0">
                  <a:pos x="1235" y="485"/>
                </a:cxn>
                <a:cxn ang="0">
                  <a:pos x="1223" y="455"/>
                </a:cxn>
                <a:cxn ang="0">
                  <a:pos x="1241" y="361"/>
                </a:cxn>
                <a:cxn ang="0">
                  <a:pos x="1395" y="443"/>
                </a:cxn>
                <a:cxn ang="0">
                  <a:pos x="1425" y="449"/>
                </a:cxn>
                <a:cxn ang="0">
                  <a:pos x="1407" y="295"/>
                </a:cxn>
                <a:cxn ang="0">
                  <a:pos x="1383" y="260"/>
                </a:cxn>
                <a:cxn ang="0">
                  <a:pos x="1329" y="265"/>
                </a:cxn>
                <a:cxn ang="0">
                  <a:pos x="1200" y="290"/>
                </a:cxn>
                <a:cxn ang="0">
                  <a:pos x="1152" y="331"/>
                </a:cxn>
                <a:cxn ang="0">
                  <a:pos x="1099" y="301"/>
                </a:cxn>
                <a:cxn ang="0">
                  <a:pos x="1058" y="354"/>
                </a:cxn>
                <a:cxn ang="0">
                  <a:pos x="1005" y="396"/>
                </a:cxn>
                <a:cxn ang="0">
                  <a:pos x="923" y="478"/>
                </a:cxn>
                <a:cxn ang="0">
                  <a:pos x="863" y="295"/>
                </a:cxn>
                <a:cxn ang="0">
                  <a:pos x="485" y="0"/>
                </a:cxn>
              </a:cxnLst>
              <a:rect l="0" t="0" r="r" b="b"/>
              <a:pathLst>
                <a:path w="1443" h="1424">
                  <a:moveTo>
                    <a:pt x="485" y="0"/>
                  </a:moveTo>
                  <a:lnTo>
                    <a:pt x="479" y="0"/>
                  </a:lnTo>
                  <a:lnTo>
                    <a:pt x="456" y="18"/>
                  </a:lnTo>
                  <a:lnTo>
                    <a:pt x="474" y="59"/>
                  </a:lnTo>
                  <a:lnTo>
                    <a:pt x="426" y="95"/>
                  </a:lnTo>
                  <a:lnTo>
                    <a:pt x="485" y="123"/>
                  </a:lnTo>
                  <a:lnTo>
                    <a:pt x="467" y="272"/>
                  </a:lnTo>
                  <a:lnTo>
                    <a:pt x="449" y="307"/>
                  </a:lnTo>
                  <a:lnTo>
                    <a:pt x="449" y="336"/>
                  </a:lnTo>
                  <a:lnTo>
                    <a:pt x="456" y="361"/>
                  </a:lnTo>
                  <a:lnTo>
                    <a:pt x="462" y="407"/>
                  </a:lnTo>
                  <a:lnTo>
                    <a:pt x="426" y="437"/>
                  </a:lnTo>
                  <a:lnTo>
                    <a:pt x="414" y="443"/>
                  </a:lnTo>
                  <a:lnTo>
                    <a:pt x="355" y="514"/>
                  </a:lnTo>
                  <a:lnTo>
                    <a:pt x="350" y="526"/>
                  </a:lnTo>
                  <a:lnTo>
                    <a:pt x="314" y="538"/>
                  </a:lnTo>
                  <a:lnTo>
                    <a:pt x="284" y="531"/>
                  </a:lnTo>
                  <a:lnTo>
                    <a:pt x="261" y="561"/>
                  </a:lnTo>
                  <a:lnTo>
                    <a:pt x="261" y="579"/>
                  </a:lnTo>
                  <a:lnTo>
                    <a:pt x="231" y="602"/>
                  </a:lnTo>
                  <a:lnTo>
                    <a:pt x="201" y="673"/>
                  </a:lnTo>
                  <a:lnTo>
                    <a:pt x="213" y="721"/>
                  </a:lnTo>
                  <a:lnTo>
                    <a:pt x="178" y="762"/>
                  </a:lnTo>
                  <a:lnTo>
                    <a:pt x="148" y="714"/>
                  </a:lnTo>
                  <a:lnTo>
                    <a:pt x="125" y="714"/>
                  </a:lnTo>
                  <a:lnTo>
                    <a:pt x="95" y="810"/>
                  </a:lnTo>
                  <a:lnTo>
                    <a:pt x="95" y="856"/>
                  </a:lnTo>
                  <a:lnTo>
                    <a:pt x="95" y="904"/>
                  </a:lnTo>
                  <a:lnTo>
                    <a:pt x="71" y="916"/>
                  </a:lnTo>
                  <a:lnTo>
                    <a:pt x="41" y="975"/>
                  </a:lnTo>
                  <a:lnTo>
                    <a:pt x="0" y="975"/>
                  </a:lnTo>
                  <a:lnTo>
                    <a:pt x="6" y="1028"/>
                  </a:lnTo>
                  <a:lnTo>
                    <a:pt x="6" y="1063"/>
                  </a:lnTo>
                  <a:lnTo>
                    <a:pt x="6" y="1087"/>
                  </a:lnTo>
                  <a:lnTo>
                    <a:pt x="13" y="1117"/>
                  </a:lnTo>
                  <a:lnTo>
                    <a:pt x="77" y="1199"/>
                  </a:lnTo>
                  <a:lnTo>
                    <a:pt x="119" y="1258"/>
                  </a:lnTo>
                  <a:lnTo>
                    <a:pt x="130" y="1270"/>
                  </a:lnTo>
                  <a:lnTo>
                    <a:pt x="142" y="1264"/>
                  </a:lnTo>
                  <a:lnTo>
                    <a:pt x="178" y="1282"/>
                  </a:lnTo>
                  <a:lnTo>
                    <a:pt x="183" y="1287"/>
                  </a:lnTo>
                  <a:lnTo>
                    <a:pt x="195" y="1294"/>
                  </a:lnTo>
                  <a:lnTo>
                    <a:pt x="213" y="1312"/>
                  </a:lnTo>
                  <a:lnTo>
                    <a:pt x="237" y="1312"/>
                  </a:lnTo>
                  <a:lnTo>
                    <a:pt x="249" y="1317"/>
                  </a:lnTo>
                  <a:lnTo>
                    <a:pt x="237" y="1347"/>
                  </a:lnTo>
                  <a:lnTo>
                    <a:pt x="284" y="1394"/>
                  </a:lnTo>
                  <a:lnTo>
                    <a:pt x="355" y="1424"/>
                  </a:lnTo>
                  <a:lnTo>
                    <a:pt x="391" y="1424"/>
                  </a:lnTo>
                  <a:lnTo>
                    <a:pt x="426" y="1394"/>
                  </a:lnTo>
                  <a:lnTo>
                    <a:pt x="432" y="1376"/>
                  </a:lnTo>
                  <a:lnTo>
                    <a:pt x="456" y="1358"/>
                  </a:lnTo>
                  <a:lnTo>
                    <a:pt x="485" y="1383"/>
                  </a:lnTo>
                  <a:lnTo>
                    <a:pt x="497" y="1388"/>
                  </a:lnTo>
                  <a:lnTo>
                    <a:pt x="520" y="1383"/>
                  </a:lnTo>
                  <a:lnTo>
                    <a:pt x="603" y="1353"/>
                  </a:lnTo>
                  <a:lnTo>
                    <a:pt x="615" y="1299"/>
                  </a:lnTo>
                  <a:lnTo>
                    <a:pt x="621" y="1299"/>
                  </a:lnTo>
                  <a:lnTo>
                    <a:pt x="639" y="1317"/>
                  </a:lnTo>
                  <a:lnTo>
                    <a:pt x="703" y="1258"/>
                  </a:lnTo>
                  <a:lnTo>
                    <a:pt x="728" y="1270"/>
                  </a:lnTo>
                  <a:lnTo>
                    <a:pt x="781" y="1199"/>
                  </a:lnTo>
                  <a:lnTo>
                    <a:pt x="769" y="1175"/>
                  </a:lnTo>
                  <a:lnTo>
                    <a:pt x="774" y="1128"/>
                  </a:lnTo>
                  <a:lnTo>
                    <a:pt x="827" y="1028"/>
                  </a:lnTo>
                  <a:lnTo>
                    <a:pt x="898" y="762"/>
                  </a:lnTo>
                  <a:lnTo>
                    <a:pt x="910" y="762"/>
                  </a:lnTo>
                  <a:lnTo>
                    <a:pt x="951" y="785"/>
                  </a:lnTo>
                  <a:lnTo>
                    <a:pt x="951" y="803"/>
                  </a:lnTo>
                  <a:lnTo>
                    <a:pt x="976" y="821"/>
                  </a:lnTo>
                  <a:lnTo>
                    <a:pt x="1017" y="815"/>
                  </a:lnTo>
                  <a:lnTo>
                    <a:pt x="1040" y="767"/>
                  </a:lnTo>
                  <a:lnTo>
                    <a:pt x="1070" y="668"/>
                  </a:lnTo>
                  <a:lnTo>
                    <a:pt x="1093" y="632"/>
                  </a:lnTo>
                  <a:lnTo>
                    <a:pt x="1129" y="643"/>
                  </a:lnTo>
                  <a:lnTo>
                    <a:pt x="1152" y="585"/>
                  </a:lnTo>
                  <a:lnTo>
                    <a:pt x="1177" y="579"/>
                  </a:lnTo>
                  <a:lnTo>
                    <a:pt x="1200" y="549"/>
                  </a:lnTo>
                  <a:lnTo>
                    <a:pt x="1223" y="496"/>
                  </a:lnTo>
                  <a:lnTo>
                    <a:pt x="1235" y="485"/>
                  </a:lnTo>
                  <a:lnTo>
                    <a:pt x="1241" y="467"/>
                  </a:lnTo>
                  <a:lnTo>
                    <a:pt x="1223" y="455"/>
                  </a:lnTo>
                  <a:lnTo>
                    <a:pt x="1230" y="378"/>
                  </a:lnTo>
                  <a:lnTo>
                    <a:pt x="1241" y="361"/>
                  </a:lnTo>
                  <a:lnTo>
                    <a:pt x="1253" y="354"/>
                  </a:lnTo>
                  <a:lnTo>
                    <a:pt x="1395" y="443"/>
                  </a:lnTo>
                  <a:lnTo>
                    <a:pt x="1418" y="455"/>
                  </a:lnTo>
                  <a:lnTo>
                    <a:pt x="1425" y="449"/>
                  </a:lnTo>
                  <a:lnTo>
                    <a:pt x="1443" y="372"/>
                  </a:lnTo>
                  <a:lnTo>
                    <a:pt x="1407" y="295"/>
                  </a:lnTo>
                  <a:lnTo>
                    <a:pt x="1395" y="290"/>
                  </a:lnTo>
                  <a:lnTo>
                    <a:pt x="1383" y="260"/>
                  </a:lnTo>
                  <a:lnTo>
                    <a:pt x="1354" y="272"/>
                  </a:lnTo>
                  <a:lnTo>
                    <a:pt x="1329" y="265"/>
                  </a:lnTo>
                  <a:lnTo>
                    <a:pt x="1306" y="254"/>
                  </a:lnTo>
                  <a:lnTo>
                    <a:pt x="1200" y="290"/>
                  </a:lnTo>
                  <a:lnTo>
                    <a:pt x="1194" y="313"/>
                  </a:lnTo>
                  <a:lnTo>
                    <a:pt x="1152" y="331"/>
                  </a:lnTo>
                  <a:lnTo>
                    <a:pt x="1117" y="325"/>
                  </a:lnTo>
                  <a:lnTo>
                    <a:pt x="1099" y="301"/>
                  </a:lnTo>
                  <a:lnTo>
                    <a:pt x="1081" y="343"/>
                  </a:lnTo>
                  <a:lnTo>
                    <a:pt x="1058" y="354"/>
                  </a:lnTo>
                  <a:lnTo>
                    <a:pt x="1035" y="389"/>
                  </a:lnTo>
                  <a:lnTo>
                    <a:pt x="1005" y="396"/>
                  </a:lnTo>
                  <a:lnTo>
                    <a:pt x="940" y="467"/>
                  </a:lnTo>
                  <a:lnTo>
                    <a:pt x="923" y="478"/>
                  </a:lnTo>
                  <a:lnTo>
                    <a:pt x="910" y="503"/>
                  </a:lnTo>
                  <a:lnTo>
                    <a:pt x="863" y="295"/>
                  </a:lnTo>
                  <a:lnTo>
                    <a:pt x="550" y="361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-0.7%</a:t>
              </a:r>
            </a:p>
          </p:txBody>
        </p:sp>
        <p:sp>
          <p:nvSpPr>
            <p:cNvPr id="47" name="Freeform 100">
              <a:extLst>
                <a:ext uri="{FF2B5EF4-FFF2-40B4-BE49-F238E27FC236}">
                  <a16:creationId xmlns:a16="http://schemas.microsoft.com/office/drawing/2014/main" id="{494F4E55-FEDC-4FE2-9640-8F8140BE0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282" y="4287920"/>
              <a:ext cx="639140" cy="563916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441" y="0"/>
                </a:cxn>
                <a:cxn ang="0">
                  <a:pos x="1435" y="18"/>
                </a:cxn>
                <a:cxn ang="0">
                  <a:pos x="1464" y="36"/>
                </a:cxn>
                <a:cxn ang="0">
                  <a:pos x="1476" y="71"/>
                </a:cxn>
                <a:cxn ang="0">
                  <a:pos x="1471" y="101"/>
                </a:cxn>
                <a:cxn ang="0">
                  <a:pos x="1429" y="137"/>
                </a:cxn>
                <a:cxn ang="0">
                  <a:pos x="1388" y="183"/>
                </a:cxn>
                <a:cxn ang="0">
                  <a:pos x="1382" y="213"/>
                </a:cxn>
                <a:cxn ang="0">
                  <a:pos x="1601" y="195"/>
                </a:cxn>
                <a:cxn ang="0">
                  <a:pos x="1595" y="213"/>
                </a:cxn>
                <a:cxn ang="0">
                  <a:pos x="1601" y="236"/>
                </a:cxn>
                <a:cxn ang="0">
                  <a:pos x="1583" y="272"/>
                </a:cxn>
                <a:cxn ang="0">
                  <a:pos x="1542" y="314"/>
                </a:cxn>
                <a:cxn ang="0">
                  <a:pos x="1530" y="396"/>
                </a:cxn>
                <a:cxn ang="0">
                  <a:pos x="1482" y="449"/>
                </a:cxn>
                <a:cxn ang="0">
                  <a:pos x="1494" y="497"/>
                </a:cxn>
                <a:cxn ang="0">
                  <a:pos x="1494" y="573"/>
                </a:cxn>
                <a:cxn ang="0">
                  <a:pos x="1482" y="573"/>
                </a:cxn>
                <a:cxn ang="0">
                  <a:pos x="1441" y="609"/>
                </a:cxn>
                <a:cxn ang="0">
                  <a:pos x="1441" y="632"/>
                </a:cxn>
                <a:cxn ang="0">
                  <a:pos x="1376" y="685"/>
                </a:cxn>
                <a:cxn ang="0">
                  <a:pos x="1352" y="751"/>
                </a:cxn>
                <a:cxn ang="0">
                  <a:pos x="1358" y="809"/>
                </a:cxn>
                <a:cxn ang="0">
                  <a:pos x="1352" y="851"/>
                </a:cxn>
                <a:cxn ang="0">
                  <a:pos x="1294" y="887"/>
                </a:cxn>
                <a:cxn ang="0">
                  <a:pos x="1253" y="946"/>
                </a:cxn>
                <a:cxn ang="0">
                  <a:pos x="1235" y="963"/>
                </a:cxn>
                <a:cxn ang="0">
                  <a:pos x="1235" y="1017"/>
                </a:cxn>
                <a:cxn ang="0">
                  <a:pos x="1205" y="1052"/>
                </a:cxn>
                <a:cxn ang="0">
                  <a:pos x="1205" y="1093"/>
                </a:cxn>
                <a:cxn ang="0">
                  <a:pos x="1182" y="1146"/>
                </a:cxn>
                <a:cxn ang="0">
                  <a:pos x="1152" y="1205"/>
                </a:cxn>
                <a:cxn ang="0">
                  <a:pos x="1164" y="1265"/>
                </a:cxn>
                <a:cxn ang="0">
                  <a:pos x="1193" y="1294"/>
                </a:cxn>
                <a:cxn ang="0">
                  <a:pos x="1199" y="1336"/>
                </a:cxn>
                <a:cxn ang="0">
                  <a:pos x="1210" y="1347"/>
                </a:cxn>
                <a:cxn ang="0">
                  <a:pos x="1210" y="1365"/>
                </a:cxn>
                <a:cxn ang="0">
                  <a:pos x="1193" y="1377"/>
                </a:cxn>
                <a:cxn ang="0">
                  <a:pos x="1182" y="1412"/>
                </a:cxn>
                <a:cxn ang="0">
                  <a:pos x="1187" y="1436"/>
                </a:cxn>
                <a:cxn ang="0">
                  <a:pos x="213" y="1466"/>
                </a:cxn>
                <a:cxn ang="0">
                  <a:pos x="206" y="1247"/>
                </a:cxn>
                <a:cxn ang="0">
                  <a:pos x="160" y="1235"/>
                </a:cxn>
                <a:cxn ang="0">
                  <a:pos x="112" y="1253"/>
                </a:cxn>
                <a:cxn ang="0">
                  <a:pos x="100" y="1253"/>
                </a:cxn>
                <a:cxn ang="0">
                  <a:pos x="53" y="1212"/>
                </a:cxn>
                <a:cxn ang="0">
                  <a:pos x="59" y="497"/>
                </a:cxn>
                <a:cxn ang="0">
                  <a:pos x="0" y="60"/>
                </a:cxn>
              </a:cxnLst>
              <a:rect l="0" t="0" r="r" b="b"/>
              <a:pathLst>
                <a:path w="1601" h="1466">
                  <a:moveTo>
                    <a:pt x="0" y="60"/>
                  </a:moveTo>
                  <a:lnTo>
                    <a:pt x="1441" y="0"/>
                  </a:lnTo>
                  <a:lnTo>
                    <a:pt x="1435" y="18"/>
                  </a:lnTo>
                  <a:lnTo>
                    <a:pt x="1464" y="36"/>
                  </a:lnTo>
                  <a:lnTo>
                    <a:pt x="1476" y="71"/>
                  </a:lnTo>
                  <a:lnTo>
                    <a:pt x="1471" y="101"/>
                  </a:lnTo>
                  <a:lnTo>
                    <a:pt x="1429" y="137"/>
                  </a:lnTo>
                  <a:lnTo>
                    <a:pt x="1388" y="183"/>
                  </a:lnTo>
                  <a:lnTo>
                    <a:pt x="1382" y="213"/>
                  </a:lnTo>
                  <a:lnTo>
                    <a:pt x="1601" y="195"/>
                  </a:lnTo>
                  <a:lnTo>
                    <a:pt x="1595" y="213"/>
                  </a:lnTo>
                  <a:lnTo>
                    <a:pt x="1601" y="236"/>
                  </a:lnTo>
                  <a:lnTo>
                    <a:pt x="1583" y="272"/>
                  </a:lnTo>
                  <a:lnTo>
                    <a:pt x="1542" y="314"/>
                  </a:lnTo>
                  <a:lnTo>
                    <a:pt x="1530" y="396"/>
                  </a:lnTo>
                  <a:lnTo>
                    <a:pt x="1482" y="449"/>
                  </a:lnTo>
                  <a:lnTo>
                    <a:pt x="1494" y="497"/>
                  </a:lnTo>
                  <a:lnTo>
                    <a:pt x="1494" y="573"/>
                  </a:lnTo>
                  <a:lnTo>
                    <a:pt x="1482" y="573"/>
                  </a:lnTo>
                  <a:lnTo>
                    <a:pt x="1441" y="609"/>
                  </a:lnTo>
                  <a:lnTo>
                    <a:pt x="1441" y="632"/>
                  </a:lnTo>
                  <a:lnTo>
                    <a:pt x="1376" y="685"/>
                  </a:lnTo>
                  <a:lnTo>
                    <a:pt x="1352" y="751"/>
                  </a:lnTo>
                  <a:lnTo>
                    <a:pt x="1358" y="809"/>
                  </a:lnTo>
                  <a:lnTo>
                    <a:pt x="1352" y="851"/>
                  </a:lnTo>
                  <a:lnTo>
                    <a:pt x="1294" y="887"/>
                  </a:lnTo>
                  <a:lnTo>
                    <a:pt x="1253" y="946"/>
                  </a:lnTo>
                  <a:lnTo>
                    <a:pt x="1235" y="963"/>
                  </a:lnTo>
                  <a:lnTo>
                    <a:pt x="1235" y="1017"/>
                  </a:lnTo>
                  <a:lnTo>
                    <a:pt x="1205" y="1052"/>
                  </a:lnTo>
                  <a:lnTo>
                    <a:pt x="1205" y="1093"/>
                  </a:lnTo>
                  <a:lnTo>
                    <a:pt x="1182" y="1146"/>
                  </a:lnTo>
                  <a:lnTo>
                    <a:pt x="1152" y="1205"/>
                  </a:lnTo>
                  <a:lnTo>
                    <a:pt x="1164" y="1265"/>
                  </a:lnTo>
                  <a:lnTo>
                    <a:pt x="1193" y="1294"/>
                  </a:lnTo>
                  <a:lnTo>
                    <a:pt x="1199" y="1336"/>
                  </a:lnTo>
                  <a:lnTo>
                    <a:pt x="1210" y="1347"/>
                  </a:lnTo>
                  <a:lnTo>
                    <a:pt x="1210" y="1365"/>
                  </a:lnTo>
                  <a:lnTo>
                    <a:pt x="1193" y="1377"/>
                  </a:lnTo>
                  <a:lnTo>
                    <a:pt x="1182" y="1412"/>
                  </a:lnTo>
                  <a:lnTo>
                    <a:pt x="1187" y="1436"/>
                  </a:lnTo>
                  <a:lnTo>
                    <a:pt x="213" y="1466"/>
                  </a:lnTo>
                  <a:lnTo>
                    <a:pt x="206" y="1247"/>
                  </a:lnTo>
                  <a:lnTo>
                    <a:pt x="160" y="1235"/>
                  </a:lnTo>
                  <a:lnTo>
                    <a:pt x="112" y="1253"/>
                  </a:lnTo>
                  <a:lnTo>
                    <a:pt x="100" y="1253"/>
                  </a:lnTo>
                  <a:lnTo>
                    <a:pt x="53" y="1212"/>
                  </a:lnTo>
                  <a:lnTo>
                    <a:pt x="59" y="497"/>
                  </a:lnTo>
                  <a:lnTo>
                    <a:pt x="0" y="60"/>
                  </a:lnTo>
                </a:path>
              </a:pathLst>
            </a:custGeom>
            <a:solidFill>
              <a:srgbClr val="D9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0.3%</a:t>
              </a:r>
            </a:p>
          </p:txBody>
        </p:sp>
        <p:sp>
          <p:nvSpPr>
            <p:cNvPr id="48" name="Freeform 159">
              <a:extLst>
                <a:ext uri="{FF2B5EF4-FFF2-40B4-BE49-F238E27FC236}">
                  <a16:creationId xmlns:a16="http://schemas.microsoft.com/office/drawing/2014/main" id="{6BDD4F63-3855-4642-B0B4-2764CF06C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164" y="3257554"/>
              <a:ext cx="722192" cy="866761"/>
            </a:xfrm>
            <a:custGeom>
              <a:avLst/>
              <a:gdLst/>
              <a:ahLst/>
              <a:cxnLst>
                <a:cxn ang="0">
                  <a:pos x="1595" y="2256"/>
                </a:cxn>
                <a:cxn ang="0">
                  <a:pos x="1814" y="644"/>
                </a:cxn>
                <a:cxn ang="0">
                  <a:pos x="1216" y="549"/>
                </a:cxn>
                <a:cxn ang="0">
                  <a:pos x="1282" y="160"/>
                </a:cxn>
                <a:cxn ang="0">
                  <a:pos x="389" y="0"/>
                </a:cxn>
                <a:cxn ang="0">
                  <a:pos x="0" y="2002"/>
                </a:cxn>
                <a:cxn ang="0">
                  <a:pos x="0" y="2008"/>
                </a:cxn>
                <a:cxn ang="0">
                  <a:pos x="1595" y="2256"/>
                </a:cxn>
              </a:cxnLst>
              <a:rect l="0" t="0" r="r" b="b"/>
              <a:pathLst>
                <a:path w="1814" h="2256">
                  <a:moveTo>
                    <a:pt x="1595" y="2256"/>
                  </a:moveTo>
                  <a:lnTo>
                    <a:pt x="1814" y="644"/>
                  </a:lnTo>
                  <a:lnTo>
                    <a:pt x="1216" y="549"/>
                  </a:lnTo>
                  <a:lnTo>
                    <a:pt x="1282" y="160"/>
                  </a:lnTo>
                  <a:lnTo>
                    <a:pt x="389" y="0"/>
                  </a:lnTo>
                  <a:lnTo>
                    <a:pt x="0" y="2002"/>
                  </a:lnTo>
                  <a:lnTo>
                    <a:pt x="0" y="2008"/>
                  </a:lnTo>
                  <a:lnTo>
                    <a:pt x="1595" y="2256"/>
                  </a:lnTo>
                </a:path>
              </a:pathLst>
            </a:custGeom>
            <a:solidFill>
              <a:srgbClr val="9BBB59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1.7%</a:t>
              </a:r>
            </a:p>
          </p:txBody>
        </p:sp>
        <p:sp>
          <p:nvSpPr>
            <p:cNvPr id="49" name="Freeform 92">
              <a:extLst>
                <a:ext uri="{FF2B5EF4-FFF2-40B4-BE49-F238E27FC236}">
                  <a16:creationId xmlns:a16="http://schemas.microsoft.com/office/drawing/2014/main" id="{11308D1D-01D6-4685-A4A3-4A2068D49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518" y="2634461"/>
              <a:ext cx="222675" cy="39218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18" y="171"/>
                </a:cxn>
                <a:cxn ang="0">
                  <a:pos x="12" y="189"/>
                </a:cxn>
                <a:cxn ang="0">
                  <a:pos x="23" y="207"/>
                </a:cxn>
                <a:cxn ang="0">
                  <a:pos x="30" y="219"/>
                </a:cxn>
                <a:cxn ang="0">
                  <a:pos x="77" y="336"/>
                </a:cxn>
                <a:cxn ang="0">
                  <a:pos x="89" y="420"/>
                </a:cxn>
                <a:cxn ang="0">
                  <a:pos x="71" y="466"/>
                </a:cxn>
                <a:cxn ang="0">
                  <a:pos x="77" y="508"/>
                </a:cxn>
                <a:cxn ang="0">
                  <a:pos x="124" y="620"/>
                </a:cxn>
                <a:cxn ang="0">
                  <a:pos x="119" y="673"/>
                </a:cxn>
                <a:cxn ang="0">
                  <a:pos x="130" y="691"/>
                </a:cxn>
                <a:cxn ang="0">
                  <a:pos x="136" y="691"/>
                </a:cxn>
                <a:cxn ang="0">
                  <a:pos x="136" y="679"/>
                </a:cxn>
                <a:cxn ang="0">
                  <a:pos x="154" y="673"/>
                </a:cxn>
                <a:cxn ang="0">
                  <a:pos x="183" y="727"/>
                </a:cxn>
                <a:cxn ang="0">
                  <a:pos x="201" y="826"/>
                </a:cxn>
                <a:cxn ang="0">
                  <a:pos x="201" y="880"/>
                </a:cxn>
                <a:cxn ang="0">
                  <a:pos x="225" y="951"/>
                </a:cxn>
                <a:cxn ang="0">
                  <a:pos x="254" y="1016"/>
                </a:cxn>
                <a:cxn ang="0">
                  <a:pos x="472" y="963"/>
                </a:cxn>
                <a:cxn ang="0">
                  <a:pos x="467" y="945"/>
                </a:cxn>
                <a:cxn ang="0">
                  <a:pos x="443" y="922"/>
                </a:cxn>
                <a:cxn ang="0">
                  <a:pos x="443" y="880"/>
                </a:cxn>
                <a:cxn ang="0">
                  <a:pos x="455" y="862"/>
                </a:cxn>
                <a:cxn ang="0">
                  <a:pos x="443" y="826"/>
                </a:cxn>
                <a:cxn ang="0">
                  <a:pos x="426" y="661"/>
                </a:cxn>
                <a:cxn ang="0">
                  <a:pos x="426" y="608"/>
                </a:cxn>
                <a:cxn ang="0">
                  <a:pos x="449" y="519"/>
                </a:cxn>
                <a:cxn ang="0">
                  <a:pos x="461" y="455"/>
                </a:cxn>
                <a:cxn ang="0">
                  <a:pos x="467" y="407"/>
                </a:cxn>
                <a:cxn ang="0">
                  <a:pos x="449" y="372"/>
                </a:cxn>
                <a:cxn ang="0">
                  <a:pos x="449" y="336"/>
                </a:cxn>
                <a:cxn ang="0">
                  <a:pos x="461" y="313"/>
                </a:cxn>
                <a:cxn ang="0">
                  <a:pos x="526" y="260"/>
                </a:cxn>
                <a:cxn ang="0">
                  <a:pos x="555" y="171"/>
                </a:cxn>
                <a:cxn ang="0">
                  <a:pos x="526" y="118"/>
                </a:cxn>
                <a:cxn ang="0">
                  <a:pos x="520" y="95"/>
                </a:cxn>
                <a:cxn ang="0">
                  <a:pos x="532" y="77"/>
                </a:cxn>
                <a:cxn ang="0">
                  <a:pos x="526" y="59"/>
                </a:cxn>
                <a:cxn ang="0">
                  <a:pos x="514" y="0"/>
                </a:cxn>
                <a:cxn ang="0">
                  <a:pos x="0" y="130"/>
                </a:cxn>
              </a:cxnLst>
              <a:rect l="0" t="0" r="r" b="b"/>
              <a:pathLst>
                <a:path w="555" h="1016">
                  <a:moveTo>
                    <a:pt x="0" y="130"/>
                  </a:moveTo>
                  <a:lnTo>
                    <a:pt x="18" y="171"/>
                  </a:lnTo>
                  <a:lnTo>
                    <a:pt x="12" y="189"/>
                  </a:lnTo>
                  <a:lnTo>
                    <a:pt x="23" y="207"/>
                  </a:lnTo>
                  <a:lnTo>
                    <a:pt x="30" y="219"/>
                  </a:lnTo>
                  <a:lnTo>
                    <a:pt x="77" y="336"/>
                  </a:lnTo>
                  <a:lnTo>
                    <a:pt x="89" y="420"/>
                  </a:lnTo>
                  <a:lnTo>
                    <a:pt x="71" y="466"/>
                  </a:lnTo>
                  <a:lnTo>
                    <a:pt x="77" y="508"/>
                  </a:lnTo>
                  <a:lnTo>
                    <a:pt x="124" y="620"/>
                  </a:lnTo>
                  <a:lnTo>
                    <a:pt x="119" y="673"/>
                  </a:lnTo>
                  <a:lnTo>
                    <a:pt x="130" y="691"/>
                  </a:lnTo>
                  <a:lnTo>
                    <a:pt x="136" y="691"/>
                  </a:lnTo>
                  <a:lnTo>
                    <a:pt x="136" y="679"/>
                  </a:lnTo>
                  <a:lnTo>
                    <a:pt x="154" y="673"/>
                  </a:lnTo>
                  <a:lnTo>
                    <a:pt x="183" y="727"/>
                  </a:lnTo>
                  <a:lnTo>
                    <a:pt x="201" y="826"/>
                  </a:lnTo>
                  <a:lnTo>
                    <a:pt x="201" y="880"/>
                  </a:lnTo>
                  <a:lnTo>
                    <a:pt x="225" y="951"/>
                  </a:lnTo>
                  <a:lnTo>
                    <a:pt x="254" y="1016"/>
                  </a:lnTo>
                  <a:lnTo>
                    <a:pt x="472" y="963"/>
                  </a:lnTo>
                  <a:lnTo>
                    <a:pt x="467" y="945"/>
                  </a:lnTo>
                  <a:lnTo>
                    <a:pt x="443" y="922"/>
                  </a:lnTo>
                  <a:lnTo>
                    <a:pt x="443" y="880"/>
                  </a:lnTo>
                  <a:lnTo>
                    <a:pt x="455" y="862"/>
                  </a:lnTo>
                  <a:lnTo>
                    <a:pt x="443" y="826"/>
                  </a:lnTo>
                  <a:lnTo>
                    <a:pt x="426" y="661"/>
                  </a:lnTo>
                  <a:lnTo>
                    <a:pt x="426" y="608"/>
                  </a:lnTo>
                  <a:lnTo>
                    <a:pt x="449" y="519"/>
                  </a:lnTo>
                  <a:lnTo>
                    <a:pt x="461" y="455"/>
                  </a:lnTo>
                  <a:lnTo>
                    <a:pt x="467" y="407"/>
                  </a:lnTo>
                  <a:lnTo>
                    <a:pt x="449" y="372"/>
                  </a:lnTo>
                  <a:lnTo>
                    <a:pt x="449" y="336"/>
                  </a:lnTo>
                  <a:lnTo>
                    <a:pt x="461" y="313"/>
                  </a:lnTo>
                  <a:lnTo>
                    <a:pt x="526" y="260"/>
                  </a:lnTo>
                  <a:lnTo>
                    <a:pt x="555" y="171"/>
                  </a:lnTo>
                  <a:lnTo>
                    <a:pt x="526" y="118"/>
                  </a:lnTo>
                  <a:lnTo>
                    <a:pt x="520" y="95"/>
                  </a:lnTo>
                  <a:lnTo>
                    <a:pt x="532" y="77"/>
                  </a:lnTo>
                  <a:lnTo>
                    <a:pt x="526" y="59"/>
                  </a:lnTo>
                  <a:lnTo>
                    <a:pt x="514" y="0"/>
                  </a:lnTo>
                  <a:lnTo>
                    <a:pt x="0" y="130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0" name="Freeform 90">
              <a:extLst>
                <a:ext uri="{FF2B5EF4-FFF2-40B4-BE49-F238E27FC236}">
                  <a16:creationId xmlns:a16="http://schemas.microsoft.com/office/drawing/2014/main" id="{E913CD7B-62B5-4327-965C-8AA30A992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6" y="3082345"/>
              <a:ext cx="109533" cy="11951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1" name="Freeform 88">
              <a:extLst>
                <a:ext uri="{FF2B5EF4-FFF2-40B4-BE49-F238E27FC236}">
                  <a16:creationId xmlns:a16="http://schemas.microsoft.com/office/drawing/2014/main" id="{92A5FECB-6A2A-43AE-AE37-48763B678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5624" y="2936146"/>
              <a:ext cx="426093" cy="212338"/>
            </a:xfrm>
            <a:custGeom>
              <a:avLst/>
              <a:gdLst/>
              <a:ahLst/>
              <a:cxnLst>
                <a:cxn ang="0">
                  <a:pos x="218" y="178"/>
                </a:cxn>
                <a:cxn ang="0">
                  <a:pos x="567" y="89"/>
                </a:cxn>
                <a:cxn ang="0">
                  <a:pos x="585" y="89"/>
                </a:cxn>
                <a:cxn ang="0">
                  <a:pos x="585" y="54"/>
                </a:cxn>
                <a:cxn ang="0">
                  <a:pos x="638" y="6"/>
                </a:cxn>
                <a:cxn ang="0">
                  <a:pos x="679" y="13"/>
                </a:cxn>
                <a:cxn ang="0">
                  <a:pos x="733" y="89"/>
                </a:cxn>
                <a:cxn ang="0">
                  <a:pos x="738" y="119"/>
                </a:cxn>
                <a:cxn ang="0">
                  <a:pos x="703" y="166"/>
                </a:cxn>
                <a:cxn ang="0">
                  <a:pos x="692" y="236"/>
                </a:cxn>
                <a:cxn ang="0">
                  <a:pos x="774" y="254"/>
                </a:cxn>
                <a:cxn ang="0">
                  <a:pos x="857" y="355"/>
                </a:cxn>
                <a:cxn ang="0">
                  <a:pos x="958" y="396"/>
                </a:cxn>
                <a:cxn ang="0">
                  <a:pos x="1022" y="332"/>
                </a:cxn>
                <a:cxn ang="0">
                  <a:pos x="981" y="296"/>
                </a:cxn>
                <a:cxn ang="0">
                  <a:pos x="945" y="254"/>
                </a:cxn>
                <a:cxn ang="0">
                  <a:pos x="987" y="261"/>
                </a:cxn>
                <a:cxn ang="0">
                  <a:pos x="1063" y="396"/>
                </a:cxn>
                <a:cxn ang="0">
                  <a:pos x="1034" y="408"/>
                </a:cxn>
                <a:cxn ang="0">
                  <a:pos x="951" y="456"/>
                </a:cxn>
                <a:cxn ang="0">
                  <a:pos x="875" y="503"/>
                </a:cxn>
                <a:cxn ang="0">
                  <a:pos x="875" y="479"/>
                </a:cxn>
                <a:cxn ang="0">
                  <a:pos x="851" y="444"/>
                </a:cxn>
                <a:cxn ang="0">
                  <a:pos x="786" y="538"/>
                </a:cxn>
                <a:cxn ang="0">
                  <a:pos x="756" y="520"/>
                </a:cxn>
                <a:cxn ang="0">
                  <a:pos x="738" y="508"/>
                </a:cxn>
                <a:cxn ang="0">
                  <a:pos x="709" y="485"/>
                </a:cxn>
                <a:cxn ang="0">
                  <a:pos x="656" y="461"/>
                </a:cxn>
                <a:cxn ang="0">
                  <a:pos x="621" y="414"/>
                </a:cxn>
                <a:cxn ang="0">
                  <a:pos x="497" y="403"/>
                </a:cxn>
                <a:cxn ang="0">
                  <a:pos x="218" y="491"/>
                </a:cxn>
                <a:cxn ang="0">
                  <a:pos x="195" y="474"/>
                </a:cxn>
                <a:cxn ang="0">
                  <a:pos x="0" y="508"/>
                </a:cxn>
              </a:cxnLst>
              <a:rect l="0" t="0" r="r" b="b"/>
              <a:pathLst>
                <a:path w="1063" h="550">
                  <a:moveTo>
                    <a:pt x="0" y="231"/>
                  </a:moveTo>
                  <a:lnTo>
                    <a:pt x="218" y="178"/>
                  </a:lnTo>
                  <a:lnTo>
                    <a:pt x="561" y="101"/>
                  </a:lnTo>
                  <a:lnTo>
                    <a:pt x="567" y="89"/>
                  </a:lnTo>
                  <a:lnTo>
                    <a:pt x="579" y="84"/>
                  </a:lnTo>
                  <a:lnTo>
                    <a:pt x="585" y="89"/>
                  </a:lnTo>
                  <a:lnTo>
                    <a:pt x="591" y="84"/>
                  </a:lnTo>
                  <a:lnTo>
                    <a:pt x="585" y="54"/>
                  </a:lnTo>
                  <a:lnTo>
                    <a:pt x="614" y="48"/>
                  </a:lnTo>
                  <a:lnTo>
                    <a:pt x="638" y="6"/>
                  </a:lnTo>
                  <a:lnTo>
                    <a:pt x="662" y="0"/>
                  </a:lnTo>
                  <a:lnTo>
                    <a:pt x="679" y="13"/>
                  </a:lnTo>
                  <a:lnTo>
                    <a:pt x="697" y="59"/>
                  </a:lnTo>
                  <a:lnTo>
                    <a:pt x="733" y="89"/>
                  </a:lnTo>
                  <a:lnTo>
                    <a:pt x="745" y="107"/>
                  </a:lnTo>
                  <a:lnTo>
                    <a:pt x="738" y="119"/>
                  </a:lnTo>
                  <a:lnTo>
                    <a:pt x="720" y="130"/>
                  </a:lnTo>
                  <a:lnTo>
                    <a:pt x="703" y="166"/>
                  </a:lnTo>
                  <a:lnTo>
                    <a:pt x="685" y="213"/>
                  </a:lnTo>
                  <a:lnTo>
                    <a:pt x="692" y="236"/>
                  </a:lnTo>
                  <a:lnTo>
                    <a:pt x="733" y="236"/>
                  </a:lnTo>
                  <a:lnTo>
                    <a:pt x="774" y="254"/>
                  </a:lnTo>
                  <a:lnTo>
                    <a:pt x="834" y="320"/>
                  </a:lnTo>
                  <a:lnTo>
                    <a:pt x="857" y="355"/>
                  </a:lnTo>
                  <a:lnTo>
                    <a:pt x="887" y="396"/>
                  </a:lnTo>
                  <a:lnTo>
                    <a:pt x="958" y="396"/>
                  </a:lnTo>
                  <a:lnTo>
                    <a:pt x="999" y="378"/>
                  </a:lnTo>
                  <a:lnTo>
                    <a:pt x="1022" y="332"/>
                  </a:lnTo>
                  <a:lnTo>
                    <a:pt x="1010" y="320"/>
                  </a:lnTo>
                  <a:lnTo>
                    <a:pt x="981" y="296"/>
                  </a:lnTo>
                  <a:lnTo>
                    <a:pt x="945" y="279"/>
                  </a:lnTo>
                  <a:lnTo>
                    <a:pt x="945" y="254"/>
                  </a:lnTo>
                  <a:lnTo>
                    <a:pt x="975" y="261"/>
                  </a:lnTo>
                  <a:lnTo>
                    <a:pt x="987" y="261"/>
                  </a:lnTo>
                  <a:lnTo>
                    <a:pt x="1040" y="332"/>
                  </a:lnTo>
                  <a:lnTo>
                    <a:pt x="1063" y="396"/>
                  </a:lnTo>
                  <a:lnTo>
                    <a:pt x="1063" y="432"/>
                  </a:lnTo>
                  <a:lnTo>
                    <a:pt x="1034" y="408"/>
                  </a:lnTo>
                  <a:lnTo>
                    <a:pt x="999" y="438"/>
                  </a:lnTo>
                  <a:lnTo>
                    <a:pt x="951" y="456"/>
                  </a:lnTo>
                  <a:lnTo>
                    <a:pt x="898" y="503"/>
                  </a:lnTo>
                  <a:lnTo>
                    <a:pt x="875" y="503"/>
                  </a:lnTo>
                  <a:lnTo>
                    <a:pt x="869" y="497"/>
                  </a:lnTo>
                  <a:lnTo>
                    <a:pt x="875" y="479"/>
                  </a:lnTo>
                  <a:lnTo>
                    <a:pt x="862" y="444"/>
                  </a:lnTo>
                  <a:lnTo>
                    <a:pt x="851" y="444"/>
                  </a:lnTo>
                  <a:lnTo>
                    <a:pt x="821" y="491"/>
                  </a:lnTo>
                  <a:lnTo>
                    <a:pt x="786" y="538"/>
                  </a:lnTo>
                  <a:lnTo>
                    <a:pt x="774" y="550"/>
                  </a:lnTo>
                  <a:lnTo>
                    <a:pt x="756" y="520"/>
                  </a:lnTo>
                  <a:lnTo>
                    <a:pt x="750" y="515"/>
                  </a:lnTo>
                  <a:lnTo>
                    <a:pt x="738" y="508"/>
                  </a:lnTo>
                  <a:lnTo>
                    <a:pt x="733" y="503"/>
                  </a:lnTo>
                  <a:lnTo>
                    <a:pt x="709" y="485"/>
                  </a:lnTo>
                  <a:lnTo>
                    <a:pt x="709" y="479"/>
                  </a:lnTo>
                  <a:lnTo>
                    <a:pt x="656" y="461"/>
                  </a:lnTo>
                  <a:lnTo>
                    <a:pt x="638" y="420"/>
                  </a:lnTo>
                  <a:lnTo>
                    <a:pt x="621" y="414"/>
                  </a:lnTo>
                  <a:lnTo>
                    <a:pt x="609" y="378"/>
                  </a:lnTo>
                  <a:lnTo>
                    <a:pt x="497" y="403"/>
                  </a:lnTo>
                  <a:lnTo>
                    <a:pt x="225" y="479"/>
                  </a:lnTo>
                  <a:lnTo>
                    <a:pt x="218" y="491"/>
                  </a:lnTo>
                  <a:lnTo>
                    <a:pt x="213" y="497"/>
                  </a:lnTo>
                  <a:lnTo>
                    <a:pt x="195" y="474"/>
                  </a:lnTo>
                  <a:lnTo>
                    <a:pt x="12" y="520"/>
                  </a:lnTo>
                  <a:lnTo>
                    <a:pt x="0" y="508"/>
                  </a:lnTo>
                  <a:lnTo>
                    <a:pt x="0" y="231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DA9694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2" name="Freeform 82">
              <a:extLst>
                <a:ext uri="{FF2B5EF4-FFF2-40B4-BE49-F238E27FC236}">
                  <a16:creationId xmlns:a16="http://schemas.microsoft.com/office/drawing/2014/main" id="{6CE4282E-EF6C-4AB7-9ACC-C72E1743B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50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3" name="Freeform 84">
              <a:extLst>
                <a:ext uri="{FF2B5EF4-FFF2-40B4-BE49-F238E27FC236}">
                  <a16:creationId xmlns:a16="http://schemas.microsoft.com/office/drawing/2014/main" id="{FD7C02BA-E3DF-4D11-B25F-B63653B8E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7055" y="3273798"/>
              <a:ext cx="174530" cy="380586"/>
            </a:xfrm>
            <a:custGeom>
              <a:avLst/>
              <a:gdLst/>
              <a:ahLst/>
              <a:cxnLst>
                <a:cxn ang="0">
                  <a:pos x="0" y="738"/>
                </a:cxn>
                <a:cxn ang="0">
                  <a:pos x="18" y="744"/>
                </a:cxn>
                <a:cxn ang="0">
                  <a:pos x="59" y="809"/>
                </a:cxn>
                <a:cxn ang="0">
                  <a:pos x="154" y="868"/>
                </a:cxn>
                <a:cxn ang="0">
                  <a:pos x="231" y="886"/>
                </a:cxn>
                <a:cxn ang="0">
                  <a:pos x="249" y="939"/>
                </a:cxn>
                <a:cxn ang="0">
                  <a:pos x="266" y="986"/>
                </a:cxn>
                <a:cxn ang="0">
                  <a:pos x="307" y="915"/>
                </a:cxn>
                <a:cxn ang="0">
                  <a:pos x="343" y="815"/>
                </a:cxn>
                <a:cxn ang="0">
                  <a:pos x="408" y="708"/>
                </a:cxn>
                <a:cxn ang="0">
                  <a:pos x="444" y="608"/>
                </a:cxn>
                <a:cxn ang="0">
                  <a:pos x="431" y="449"/>
                </a:cxn>
                <a:cxn ang="0">
                  <a:pos x="403" y="307"/>
                </a:cxn>
                <a:cxn ang="0">
                  <a:pos x="337" y="330"/>
                </a:cxn>
                <a:cxn ang="0">
                  <a:pos x="319" y="319"/>
                </a:cxn>
                <a:cxn ang="0">
                  <a:pos x="296" y="325"/>
                </a:cxn>
                <a:cxn ang="0">
                  <a:pos x="319" y="254"/>
                </a:cxn>
                <a:cxn ang="0">
                  <a:pos x="349" y="242"/>
                </a:cxn>
                <a:cxn ang="0">
                  <a:pos x="355" y="171"/>
                </a:cxn>
                <a:cxn ang="0">
                  <a:pos x="385" y="136"/>
                </a:cxn>
                <a:cxn ang="0">
                  <a:pos x="107" y="0"/>
                </a:cxn>
                <a:cxn ang="0">
                  <a:pos x="66" y="48"/>
                </a:cxn>
                <a:cxn ang="0">
                  <a:pos x="53" y="124"/>
                </a:cxn>
                <a:cxn ang="0">
                  <a:pos x="12" y="171"/>
                </a:cxn>
                <a:cxn ang="0">
                  <a:pos x="36" y="206"/>
                </a:cxn>
                <a:cxn ang="0">
                  <a:pos x="18" y="259"/>
                </a:cxn>
                <a:cxn ang="0">
                  <a:pos x="30" y="337"/>
                </a:cxn>
                <a:cxn ang="0">
                  <a:pos x="83" y="396"/>
                </a:cxn>
                <a:cxn ang="0">
                  <a:pos x="130" y="419"/>
                </a:cxn>
                <a:cxn ang="0">
                  <a:pos x="165" y="443"/>
                </a:cxn>
                <a:cxn ang="0">
                  <a:pos x="207" y="490"/>
                </a:cxn>
                <a:cxn ang="0">
                  <a:pos x="112" y="567"/>
                </a:cxn>
                <a:cxn ang="0">
                  <a:pos x="23" y="662"/>
                </a:cxn>
              </a:cxnLst>
              <a:rect l="0" t="0" r="r" b="b"/>
              <a:pathLst>
                <a:path w="444" h="986">
                  <a:moveTo>
                    <a:pt x="23" y="662"/>
                  </a:moveTo>
                  <a:lnTo>
                    <a:pt x="0" y="738"/>
                  </a:lnTo>
                  <a:lnTo>
                    <a:pt x="0" y="750"/>
                  </a:lnTo>
                  <a:lnTo>
                    <a:pt x="18" y="744"/>
                  </a:lnTo>
                  <a:lnTo>
                    <a:pt x="36" y="779"/>
                  </a:lnTo>
                  <a:lnTo>
                    <a:pt x="59" y="809"/>
                  </a:lnTo>
                  <a:lnTo>
                    <a:pt x="83" y="832"/>
                  </a:lnTo>
                  <a:lnTo>
                    <a:pt x="154" y="868"/>
                  </a:lnTo>
                  <a:lnTo>
                    <a:pt x="178" y="880"/>
                  </a:lnTo>
                  <a:lnTo>
                    <a:pt x="231" y="886"/>
                  </a:lnTo>
                  <a:lnTo>
                    <a:pt x="249" y="892"/>
                  </a:lnTo>
                  <a:lnTo>
                    <a:pt x="249" y="939"/>
                  </a:lnTo>
                  <a:lnTo>
                    <a:pt x="249" y="969"/>
                  </a:lnTo>
                  <a:lnTo>
                    <a:pt x="266" y="986"/>
                  </a:lnTo>
                  <a:lnTo>
                    <a:pt x="284" y="963"/>
                  </a:lnTo>
                  <a:lnTo>
                    <a:pt x="307" y="915"/>
                  </a:lnTo>
                  <a:lnTo>
                    <a:pt x="307" y="874"/>
                  </a:lnTo>
                  <a:lnTo>
                    <a:pt x="343" y="815"/>
                  </a:lnTo>
                  <a:lnTo>
                    <a:pt x="360" y="768"/>
                  </a:lnTo>
                  <a:lnTo>
                    <a:pt x="408" y="708"/>
                  </a:lnTo>
                  <a:lnTo>
                    <a:pt x="426" y="656"/>
                  </a:lnTo>
                  <a:lnTo>
                    <a:pt x="444" y="608"/>
                  </a:lnTo>
                  <a:lnTo>
                    <a:pt x="444" y="579"/>
                  </a:lnTo>
                  <a:lnTo>
                    <a:pt x="431" y="449"/>
                  </a:lnTo>
                  <a:lnTo>
                    <a:pt x="419" y="342"/>
                  </a:lnTo>
                  <a:lnTo>
                    <a:pt x="403" y="307"/>
                  </a:lnTo>
                  <a:lnTo>
                    <a:pt x="355" y="319"/>
                  </a:lnTo>
                  <a:lnTo>
                    <a:pt x="337" y="330"/>
                  </a:lnTo>
                  <a:lnTo>
                    <a:pt x="325" y="325"/>
                  </a:lnTo>
                  <a:lnTo>
                    <a:pt x="319" y="319"/>
                  </a:lnTo>
                  <a:lnTo>
                    <a:pt x="307" y="325"/>
                  </a:lnTo>
                  <a:lnTo>
                    <a:pt x="296" y="325"/>
                  </a:lnTo>
                  <a:lnTo>
                    <a:pt x="296" y="307"/>
                  </a:lnTo>
                  <a:lnTo>
                    <a:pt x="319" y="254"/>
                  </a:lnTo>
                  <a:lnTo>
                    <a:pt x="337" y="248"/>
                  </a:lnTo>
                  <a:lnTo>
                    <a:pt x="349" y="242"/>
                  </a:lnTo>
                  <a:lnTo>
                    <a:pt x="349" y="201"/>
                  </a:lnTo>
                  <a:lnTo>
                    <a:pt x="355" y="171"/>
                  </a:lnTo>
                  <a:lnTo>
                    <a:pt x="367" y="153"/>
                  </a:lnTo>
                  <a:lnTo>
                    <a:pt x="385" y="136"/>
                  </a:lnTo>
                  <a:lnTo>
                    <a:pt x="367" y="94"/>
                  </a:lnTo>
                  <a:lnTo>
                    <a:pt x="107" y="0"/>
                  </a:lnTo>
                  <a:lnTo>
                    <a:pt x="89" y="12"/>
                  </a:lnTo>
                  <a:lnTo>
                    <a:pt x="66" y="48"/>
                  </a:lnTo>
                  <a:lnTo>
                    <a:pt x="66" y="65"/>
                  </a:lnTo>
                  <a:lnTo>
                    <a:pt x="53" y="124"/>
                  </a:lnTo>
                  <a:lnTo>
                    <a:pt x="18" y="160"/>
                  </a:lnTo>
                  <a:lnTo>
                    <a:pt x="12" y="171"/>
                  </a:lnTo>
                  <a:lnTo>
                    <a:pt x="12" y="183"/>
                  </a:lnTo>
                  <a:lnTo>
                    <a:pt x="36" y="206"/>
                  </a:lnTo>
                  <a:lnTo>
                    <a:pt x="41" y="248"/>
                  </a:lnTo>
                  <a:lnTo>
                    <a:pt x="18" y="259"/>
                  </a:lnTo>
                  <a:lnTo>
                    <a:pt x="23" y="337"/>
                  </a:lnTo>
                  <a:lnTo>
                    <a:pt x="30" y="337"/>
                  </a:lnTo>
                  <a:lnTo>
                    <a:pt x="71" y="348"/>
                  </a:lnTo>
                  <a:lnTo>
                    <a:pt x="83" y="396"/>
                  </a:lnTo>
                  <a:lnTo>
                    <a:pt x="119" y="401"/>
                  </a:lnTo>
                  <a:lnTo>
                    <a:pt x="130" y="419"/>
                  </a:lnTo>
                  <a:lnTo>
                    <a:pt x="148" y="426"/>
                  </a:lnTo>
                  <a:lnTo>
                    <a:pt x="165" y="443"/>
                  </a:lnTo>
                  <a:lnTo>
                    <a:pt x="213" y="479"/>
                  </a:lnTo>
                  <a:lnTo>
                    <a:pt x="207" y="490"/>
                  </a:lnTo>
                  <a:lnTo>
                    <a:pt x="160" y="520"/>
                  </a:lnTo>
                  <a:lnTo>
                    <a:pt x="112" y="567"/>
                  </a:lnTo>
                  <a:lnTo>
                    <a:pt x="101" y="608"/>
                  </a:lnTo>
                  <a:lnTo>
                    <a:pt x="23" y="662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4" name="Freeform 80">
              <a:extLst>
                <a:ext uri="{FF2B5EF4-FFF2-40B4-BE49-F238E27FC236}">
                  <a16:creationId xmlns:a16="http://schemas.microsoft.com/office/drawing/2014/main" id="{6BFC4AE8-58F2-41CA-BCE3-780873BA9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7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grpSp>
          <p:nvGrpSpPr>
            <p:cNvPr id="55" name="Group 127">
              <a:extLst>
                <a:ext uri="{FF2B5EF4-FFF2-40B4-BE49-F238E27FC236}">
                  <a16:creationId xmlns:a16="http://schemas.microsoft.com/office/drawing/2014/main" id="{20307EC6-10C3-4258-AE9B-895D23FFCBB1}"/>
                </a:ext>
              </a:extLst>
            </p:cNvPr>
            <p:cNvGrpSpPr/>
            <p:nvPr/>
          </p:nvGrpSpPr>
          <p:grpSpPr>
            <a:xfrm>
              <a:off x="2749418" y="5490015"/>
              <a:ext cx="814438" cy="458855"/>
              <a:chOff x="2285999" y="6096000"/>
              <a:chExt cx="1074163" cy="627784"/>
            </a:xfrm>
            <a:solidFill>
              <a:sysClr val="window" lastClr="FFFFFF"/>
            </a:solidFill>
          </p:grpSpPr>
          <p:grpSp>
            <p:nvGrpSpPr>
              <p:cNvPr id="77" name="Group 169">
                <a:extLst>
                  <a:ext uri="{FF2B5EF4-FFF2-40B4-BE49-F238E27FC236}">
                    <a16:creationId xmlns:a16="http://schemas.microsoft.com/office/drawing/2014/main" id="{B2B2611D-D966-4E5B-BDB0-A92C78278F9E}"/>
                  </a:ext>
                </a:extLst>
              </p:cNvPr>
              <p:cNvGrpSpPr/>
              <p:nvPr/>
            </p:nvGrpSpPr>
            <p:grpSpPr>
              <a:xfrm>
                <a:off x="2438400" y="6096000"/>
                <a:ext cx="921762" cy="599777"/>
                <a:chOff x="2731389" y="6406125"/>
                <a:chExt cx="921762" cy="599777"/>
              </a:xfrm>
              <a:grpFill/>
            </p:grpSpPr>
            <p:sp>
              <p:nvSpPr>
                <p:cNvPr id="79" name="Freeform 101">
                  <a:extLst>
                    <a:ext uri="{FF2B5EF4-FFF2-40B4-BE49-F238E27FC236}">
                      <a16:creationId xmlns:a16="http://schemas.microsoft.com/office/drawing/2014/main" id="{6C53E928-4E0C-4D07-83F0-5BBF0A76BF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1" y="6765992"/>
                  <a:ext cx="202030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0" name="Freeform 102">
                  <a:extLst>
                    <a:ext uri="{FF2B5EF4-FFF2-40B4-BE49-F238E27FC236}">
                      <a16:creationId xmlns:a16="http://schemas.microsoft.com/office/drawing/2014/main" id="{FD166DEF-85DF-4262-A5E2-B34F6851C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0" y="6765985"/>
                  <a:ext cx="202029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1" name="Freeform 103">
                  <a:extLst>
                    <a:ext uri="{FF2B5EF4-FFF2-40B4-BE49-F238E27FC236}">
                      <a16:creationId xmlns:a16="http://schemas.microsoft.com/office/drawing/2014/main" id="{616D07AB-F392-4E4A-9ADD-D69A902221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2" name="Freeform 104">
                  <a:extLst>
                    <a:ext uri="{FF2B5EF4-FFF2-40B4-BE49-F238E27FC236}">
                      <a16:creationId xmlns:a16="http://schemas.microsoft.com/office/drawing/2014/main" id="{BE897860-12B9-47A4-841A-A84CE4FCF1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3" name="Freeform 105">
                  <a:extLst>
                    <a:ext uri="{FF2B5EF4-FFF2-40B4-BE49-F238E27FC236}">
                      <a16:creationId xmlns:a16="http://schemas.microsoft.com/office/drawing/2014/main" id="{06A54C7E-A0E5-47EC-A6E2-1F958E36F4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4" name="Freeform 106">
                  <a:extLst>
                    <a:ext uri="{FF2B5EF4-FFF2-40B4-BE49-F238E27FC236}">
                      <a16:creationId xmlns:a16="http://schemas.microsoft.com/office/drawing/2014/main" id="{BD201DD1-EB3D-4305-B385-EB58890C96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5" name="Freeform 107">
                  <a:extLst>
                    <a:ext uri="{FF2B5EF4-FFF2-40B4-BE49-F238E27FC236}">
                      <a16:creationId xmlns:a16="http://schemas.microsoft.com/office/drawing/2014/main" id="{294F46B6-8AA8-4C79-A47A-73D7942D2C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6" name="Freeform 108">
                  <a:extLst>
                    <a:ext uri="{FF2B5EF4-FFF2-40B4-BE49-F238E27FC236}">
                      <a16:creationId xmlns:a16="http://schemas.microsoft.com/office/drawing/2014/main" id="{3FA69CE6-846C-4A4C-AFE2-5C5CE5FFC4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7" name="Freeform 109">
                  <a:extLst>
                    <a:ext uri="{FF2B5EF4-FFF2-40B4-BE49-F238E27FC236}">
                      <a16:creationId xmlns:a16="http://schemas.microsoft.com/office/drawing/2014/main" id="{CAC79EFB-8726-450C-82B3-CD6528F86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8" name="Freeform 110">
                  <a:extLst>
                    <a:ext uri="{FF2B5EF4-FFF2-40B4-BE49-F238E27FC236}">
                      <a16:creationId xmlns:a16="http://schemas.microsoft.com/office/drawing/2014/main" id="{ED46DD8C-2161-4761-980C-BF9BB367CB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9" name="Freeform 111">
                  <a:extLst>
                    <a:ext uri="{FF2B5EF4-FFF2-40B4-BE49-F238E27FC236}">
                      <a16:creationId xmlns:a16="http://schemas.microsoft.com/office/drawing/2014/main" id="{F19E5216-CB81-4F60-BA91-DBEF3262A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0" name="Freeform 112">
                  <a:extLst>
                    <a:ext uri="{FF2B5EF4-FFF2-40B4-BE49-F238E27FC236}">
                      <a16:creationId xmlns:a16="http://schemas.microsoft.com/office/drawing/2014/main" id="{A2A4C446-3591-439B-8289-3D5CFB01C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1" name="Freeform 113">
                  <a:extLst>
                    <a:ext uri="{FF2B5EF4-FFF2-40B4-BE49-F238E27FC236}">
                      <a16:creationId xmlns:a16="http://schemas.microsoft.com/office/drawing/2014/main" id="{7AF575FF-FDC4-447D-A49E-5343ECD04C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2" name="Freeform 114">
                  <a:extLst>
                    <a:ext uri="{FF2B5EF4-FFF2-40B4-BE49-F238E27FC236}">
                      <a16:creationId xmlns:a16="http://schemas.microsoft.com/office/drawing/2014/main" id="{5745E625-C386-424C-ADD7-1A47AEDF7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3" name="Freeform 115">
                  <a:extLst>
                    <a:ext uri="{FF2B5EF4-FFF2-40B4-BE49-F238E27FC236}">
                      <a16:creationId xmlns:a16="http://schemas.microsoft.com/office/drawing/2014/main" id="{DED59956-F92C-4563-A709-D638D5F2A0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4" name="Freeform 116">
                  <a:extLst>
                    <a:ext uri="{FF2B5EF4-FFF2-40B4-BE49-F238E27FC236}">
                      <a16:creationId xmlns:a16="http://schemas.microsoft.com/office/drawing/2014/main" id="{D8EC1460-39B8-4EE8-A3F6-422E559ABD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  <p:sp>
            <p:nvSpPr>
              <p:cNvPr id="78" name="Rounded Rectangle 182">
                <a:extLst>
                  <a:ext uri="{FF2B5EF4-FFF2-40B4-BE49-F238E27FC236}">
                    <a16:creationId xmlns:a16="http://schemas.microsoft.com/office/drawing/2014/main" id="{993F4840-289B-4FDA-85F0-C7E4F0273FF6}"/>
                  </a:ext>
                </a:extLst>
              </p:cNvPr>
              <p:cNvSpPr/>
              <p:nvPr/>
            </p:nvSpPr>
            <p:spPr>
              <a:xfrm>
                <a:off x="2285999" y="6248389"/>
                <a:ext cx="525517" cy="475395"/>
              </a:xfrm>
              <a:prstGeom prst="roundRect">
                <a:avLst/>
              </a:prstGeom>
              <a:solidFill>
                <a:srgbClr val="C0504D">
                  <a:lumMod val="5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HI</a:t>
                </a:r>
                <a:b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-0.3%</a:t>
                </a:r>
              </a:p>
            </p:txBody>
          </p:sp>
        </p:grp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id="{22492AE9-6643-45EB-B3B8-BAECA8624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386" y="4373783"/>
              <a:ext cx="658399" cy="473411"/>
            </a:xfrm>
            <a:custGeom>
              <a:avLst/>
              <a:gdLst/>
              <a:ahLst/>
              <a:cxnLst>
                <a:cxn ang="0">
                  <a:pos x="976" y="1234"/>
                </a:cxn>
                <a:cxn ang="0">
                  <a:pos x="910" y="1217"/>
                </a:cxn>
                <a:cxn ang="0">
                  <a:pos x="880" y="1117"/>
                </a:cxn>
                <a:cxn ang="0">
                  <a:pos x="792" y="1039"/>
                </a:cxn>
                <a:cxn ang="0">
                  <a:pos x="733" y="922"/>
                </a:cxn>
                <a:cxn ang="0">
                  <a:pos x="685" y="863"/>
                </a:cxn>
                <a:cxn ang="0">
                  <a:pos x="591" y="792"/>
                </a:cxn>
                <a:cxn ang="0">
                  <a:pos x="556" y="744"/>
                </a:cxn>
                <a:cxn ang="0">
                  <a:pos x="520" y="691"/>
                </a:cxn>
                <a:cxn ang="0">
                  <a:pos x="360" y="579"/>
                </a:cxn>
                <a:cxn ang="0">
                  <a:pos x="302" y="532"/>
                </a:cxn>
                <a:cxn ang="0">
                  <a:pos x="231" y="425"/>
                </a:cxn>
                <a:cxn ang="0">
                  <a:pos x="183" y="372"/>
                </a:cxn>
                <a:cxn ang="0">
                  <a:pos x="25" y="313"/>
                </a:cxn>
                <a:cxn ang="0">
                  <a:pos x="30" y="225"/>
                </a:cxn>
                <a:cxn ang="0">
                  <a:pos x="71" y="184"/>
                </a:cxn>
                <a:cxn ang="0">
                  <a:pos x="66" y="166"/>
                </a:cxn>
                <a:cxn ang="0">
                  <a:pos x="195" y="118"/>
                </a:cxn>
                <a:cxn ang="0">
                  <a:pos x="284" y="59"/>
                </a:cxn>
                <a:cxn ang="0">
                  <a:pos x="302" y="47"/>
                </a:cxn>
                <a:cxn ang="0">
                  <a:pos x="733" y="6"/>
                </a:cxn>
                <a:cxn ang="0">
                  <a:pos x="738" y="35"/>
                </a:cxn>
                <a:cxn ang="0">
                  <a:pos x="839" y="70"/>
                </a:cxn>
                <a:cxn ang="0">
                  <a:pos x="1212" y="77"/>
                </a:cxn>
                <a:cxn ang="0">
                  <a:pos x="1631" y="379"/>
                </a:cxn>
                <a:cxn ang="0">
                  <a:pos x="1565" y="443"/>
                </a:cxn>
                <a:cxn ang="0">
                  <a:pos x="1496" y="555"/>
                </a:cxn>
                <a:cxn ang="0">
                  <a:pos x="1483" y="644"/>
                </a:cxn>
                <a:cxn ang="0">
                  <a:pos x="1471" y="697"/>
                </a:cxn>
                <a:cxn ang="0">
                  <a:pos x="1436" y="721"/>
                </a:cxn>
                <a:cxn ang="0">
                  <a:pos x="1395" y="762"/>
                </a:cxn>
                <a:cxn ang="0">
                  <a:pos x="1354" y="828"/>
                </a:cxn>
                <a:cxn ang="0">
                  <a:pos x="1271" y="910"/>
                </a:cxn>
                <a:cxn ang="0">
                  <a:pos x="1205" y="963"/>
                </a:cxn>
                <a:cxn ang="0">
                  <a:pos x="1159" y="1004"/>
                </a:cxn>
                <a:cxn ang="0">
                  <a:pos x="1105" y="1028"/>
                </a:cxn>
                <a:cxn ang="0">
                  <a:pos x="1099" y="1057"/>
                </a:cxn>
                <a:cxn ang="0">
                  <a:pos x="1081" y="1092"/>
                </a:cxn>
                <a:cxn ang="0">
                  <a:pos x="1029" y="1117"/>
                </a:cxn>
                <a:cxn ang="0">
                  <a:pos x="1022" y="1128"/>
                </a:cxn>
                <a:cxn ang="0">
                  <a:pos x="1034" y="1146"/>
                </a:cxn>
                <a:cxn ang="0">
                  <a:pos x="1040" y="1163"/>
                </a:cxn>
                <a:cxn ang="0">
                  <a:pos x="999" y="1206"/>
                </a:cxn>
                <a:cxn ang="0">
                  <a:pos x="987" y="1234"/>
                </a:cxn>
              </a:cxnLst>
              <a:rect l="0" t="0" r="r" b="b"/>
              <a:pathLst>
                <a:path w="1649" h="1234">
                  <a:moveTo>
                    <a:pt x="987" y="1234"/>
                  </a:moveTo>
                  <a:lnTo>
                    <a:pt x="976" y="1234"/>
                  </a:lnTo>
                  <a:lnTo>
                    <a:pt x="928" y="1229"/>
                  </a:lnTo>
                  <a:lnTo>
                    <a:pt x="910" y="1217"/>
                  </a:lnTo>
                  <a:lnTo>
                    <a:pt x="905" y="1199"/>
                  </a:lnTo>
                  <a:lnTo>
                    <a:pt x="880" y="1117"/>
                  </a:lnTo>
                  <a:lnTo>
                    <a:pt x="839" y="1064"/>
                  </a:lnTo>
                  <a:lnTo>
                    <a:pt x="792" y="1039"/>
                  </a:lnTo>
                  <a:lnTo>
                    <a:pt x="763" y="957"/>
                  </a:lnTo>
                  <a:lnTo>
                    <a:pt x="733" y="922"/>
                  </a:lnTo>
                  <a:lnTo>
                    <a:pt x="715" y="874"/>
                  </a:lnTo>
                  <a:lnTo>
                    <a:pt x="685" y="863"/>
                  </a:lnTo>
                  <a:lnTo>
                    <a:pt x="632" y="839"/>
                  </a:lnTo>
                  <a:lnTo>
                    <a:pt x="591" y="792"/>
                  </a:lnTo>
                  <a:lnTo>
                    <a:pt x="556" y="768"/>
                  </a:lnTo>
                  <a:lnTo>
                    <a:pt x="556" y="744"/>
                  </a:lnTo>
                  <a:lnTo>
                    <a:pt x="538" y="709"/>
                  </a:lnTo>
                  <a:lnTo>
                    <a:pt x="520" y="691"/>
                  </a:lnTo>
                  <a:lnTo>
                    <a:pt x="467" y="673"/>
                  </a:lnTo>
                  <a:lnTo>
                    <a:pt x="360" y="579"/>
                  </a:lnTo>
                  <a:lnTo>
                    <a:pt x="314" y="562"/>
                  </a:lnTo>
                  <a:lnTo>
                    <a:pt x="302" y="532"/>
                  </a:lnTo>
                  <a:lnTo>
                    <a:pt x="261" y="491"/>
                  </a:lnTo>
                  <a:lnTo>
                    <a:pt x="231" y="425"/>
                  </a:lnTo>
                  <a:lnTo>
                    <a:pt x="195" y="390"/>
                  </a:lnTo>
                  <a:lnTo>
                    <a:pt x="183" y="372"/>
                  </a:lnTo>
                  <a:lnTo>
                    <a:pt x="119" y="361"/>
                  </a:lnTo>
                  <a:lnTo>
                    <a:pt x="25" y="313"/>
                  </a:lnTo>
                  <a:lnTo>
                    <a:pt x="0" y="290"/>
                  </a:lnTo>
                  <a:lnTo>
                    <a:pt x="30" y="225"/>
                  </a:lnTo>
                  <a:lnTo>
                    <a:pt x="53" y="207"/>
                  </a:lnTo>
                  <a:lnTo>
                    <a:pt x="71" y="184"/>
                  </a:lnTo>
                  <a:lnTo>
                    <a:pt x="71" y="171"/>
                  </a:lnTo>
                  <a:lnTo>
                    <a:pt x="66" y="166"/>
                  </a:lnTo>
                  <a:lnTo>
                    <a:pt x="165" y="118"/>
                  </a:lnTo>
                  <a:lnTo>
                    <a:pt x="195" y="118"/>
                  </a:lnTo>
                  <a:lnTo>
                    <a:pt x="195" y="100"/>
                  </a:lnTo>
                  <a:lnTo>
                    <a:pt x="284" y="59"/>
                  </a:lnTo>
                  <a:lnTo>
                    <a:pt x="290" y="42"/>
                  </a:lnTo>
                  <a:lnTo>
                    <a:pt x="302" y="47"/>
                  </a:lnTo>
                  <a:lnTo>
                    <a:pt x="733" y="0"/>
                  </a:lnTo>
                  <a:lnTo>
                    <a:pt x="733" y="6"/>
                  </a:lnTo>
                  <a:lnTo>
                    <a:pt x="727" y="24"/>
                  </a:lnTo>
                  <a:lnTo>
                    <a:pt x="738" y="35"/>
                  </a:lnTo>
                  <a:lnTo>
                    <a:pt x="774" y="17"/>
                  </a:lnTo>
                  <a:lnTo>
                    <a:pt x="839" y="70"/>
                  </a:lnTo>
                  <a:lnTo>
                    <a:pt x="845" y="124"/>
                  </a:lnTo>
                  <a:lnTo>
                    <a:pt x="1212" y="77"/>
                  </a:lnTo>
                  <a:lnTo>
                    <a:pt x="1649" y="366"/>
                  </a:lnTo>
                  <a:lnTo>
                    <a:pt x="1631" y="379"/>
                  </a:lnTo>
                  <a:lnTo>
                    <a:pt x="1595" y="402"/>
                  </a:lnTo>
                  <a:lnTo>
                    <a:pt x="1565" y="443"/>
                  </a:lnTo>
                  <a:lnTo>
                    <a:pt x="1513" y="526"/>
                  </a:lnTo>
                  <a:lnTo>
                    <a:pt x="1496" y="555"/>
                  </a:lnTo>
                  <a:lnTo>
                    <a:pt x="1478" y="603"/>
                  </a:lnTo>
                  <a:lnTo>
                    <a:pt x="1483" y="644"/>
                  </a:lnTo>
                  <a:lnTo>
                    <a:pt x="1483" y="686"/>
                  </a:lnTo>
                  <a:lnTo>
                    <a:pt x="1471" y="697"/>
                  </a:lnTo>
                  <a:lnTo>
                    <a:pt x="1460" y="714"/>
                  </a:lnTo>
                  <a:lnTo>
                    <a:pt x="1436" y="721"/>
                  </a:lnTo>
                  <a:lnTo>
                    <a:pt x="1418" y="739"/>
                  </a:lnTo>
                  <a:lnTo>
                    <a:pt x="1395" y="762"/>
                  </a:lnTo>
                  <a:lnTo>
                    <a:pt x="1371" y="798"/>
                  </a:lnTo>
                  <a:lnTo>
                    <a:pt x="1354" y="828"/>
                  </a:lnTo>
                  <a:lnTo>
                    <a:pt x="1300" y="863"/>
                  </a:lnTo>
                  <a:lnTo>
                    <a:pt x="1271" y="910"/>
                  </a:lnTo>
                  <a:lnTo>
                    <a:pt x="1241" y="939"/>
                  </a:lnTo>
                  <a:lnTo>
                    <a:pt x="1205" y="963"/>
                  </a:lnTo>
                  <a:lnTo>
                    <a:pt x="1182" y="986"/>
                  </a:lnTo>
                  <a:lnTo>
                    <a:pt x="1159" y="1004"/>
                  </a:lnTo>
                  <a:lnTo>
                    <a:pt x="1129" y="1022"/>
                  </a:lnTo>
                  <a:lnTo>
                    <a:pt x="1105" y="1028"/>
                  </a:lnTo>
                  <a:lnTo>
                    <a:pt x="1099" y="1046"/>
                  </a:lnTo>
                  <a:lnTo>
                    <a:pt x="1099" y="1057"/>
                  </a:lnTo>
                  <a:lnTo>
                    <a:pt x="1093" y="1064"/>
                  </a:lnTo>
                  <a:lnTo>
                    <a:pt x="1081" y="1092"/>
                  </a:lnTo>
                  <a:lnTo>
                    <a:pt x="1052" y="1117"/>
                  </a:lnTo>
                  <a:lnTo>
                    <a:pt x="1029" y="1117"/>
                  </a:lnTo>
                  <a:lnTo>
                    <a:pt x="1022" y="1122"/>
                  </a:lnTo>
                  <a:lnTo>
                    <a:pt x="1022" y="1128"/>
                  </a:lnTo>
                  <a:lnTo>
                    <a:pt x="1029" y="1140"/>
                  </a:lnTo>
                  <a:lnTo>
                    <a:pt x="1034" y="1146"/>
                  </a:lnTo>
                  <a:lnTo>
                    <a:pt x="1047" y="1146"/>
                  </a:lnTo>
                  <a:lnTo>
                    <a:pt x="1040" y="1163"/>
                  </a:lnTo>
                  <a:lnTo>
                    <a:pt x="1029" y="1176"/>
                  </a:lnTo>
                  <a:lnTo>
                    <a:pt x="999" y="1206"/>
                  </a:lnTo>
                  <a:lnTo>
                    <a:pt x="987" y="1223"/>
                  </a:lnTo>
                  <a:lnTo>
                    <a:pt x="987" y="1234"/>
                  </a:lnTo>
                  <a:close/>
                </a:path>
              </a:pathLst>
            </a:custGeom>
            <a:solidFill>
              <a:srgbClr val="9BBB59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1.3%</a:t>
              </a:r>
            </a:p>
          </p:txBody>
        </p:sp>
        <p:sp>
          <p:nvSpPr>
            <p:cNvPr id="57" name="Rounded Rectangle 174">
              <a:extLst>
                <a:ext uri="{FF2B5EF4-FFF2-40B4-BE49-F238E27FC236}">
                  <a16:creationId xmlns:a16="http://schemas.microsoft.com/office/drawing/2014/main" id="{ADEF6490-1B7F-41F5-A55A-04661EBB03E5}"/>
                </a:ext>
              </a:extLst>
            </p:cNvPr>
            <p:cNvSpPr/>
            <p:nvPr/>
          </p:nvSpPr>
          <p:spPr>
            <a:xfrm>
              <a:off x="7848600" y="2715677"/>
              <a:ext cx="411480" cy="377946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VT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-0.1%</a:t>
              </a:r>
            </a:p>
          </p:txBody>
        </p:sp>
        <p:sp>
          <p:nvSpPr>
            <p:cNvPr id="58" name="Rounded Rectangle 175">
              <a:extLst>
                <a:ext uri="{FF2B5EF4-FFF2-40B4-BE49-F238E27FC236}">
                  <a16:creationId xmlns:a16="http://schemas.microsoft.com/office/drawing/2014/main" id="{7449F2D0-235A-4C92-87E5-137170076C17}"/>
                </a:ext>
              </a:extLst>
            </p:cNvPr>
            <p:cNvSpPr/>
            <p:nvPr/>
          </p:nvSpPr>
          <p:spPr>
            <a:xfrm>
              <a:off x="7315200" y="3657600"/>
              <a:ext cx="411480" cy="365760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CT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-0.2%</a:t>
              </a:r>
            </a:p>
          </p:txBody>
        </p:sp>
        <p:sp>
          <p:nvSpPr>
            <p:cNvPr id="59" name="Rounded Rectangle 176">
              <a:extLst>
                <a:ext uri="{FF2B5EF4-FFF2-40B4-BE49-F238E27FC236}">
                  <a16:creationId xmlns:a16="http://schemas.microsoft.com/office/drawing/2014/main" id="{6053DEBB-A7ED-403B-AD69-5945D2194DB6}"/>
                </a:ext>
              </a:extLst>
            </p:cNvPr>
            <p:cNvSpPr/>
            <p:nvPr/>
          </p:nvSpPr>
          <p:spPr>
            <a:xfrm>
              <a:off x="7848600" y="3657600"/>
              <a:ext cx="411480" cy="365760"/>
            </a:xfrm>
            <a:prstGeom prst="roundRect">
              <a:avLst/>
            </a:prstGeom>
            <a:solidFill>
              <a:srgbClr val="C0504D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RI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0.1%</a:t>
              </a:r>
            </a:p>
          </p:txBody>
        </p:sp>
        <p:sp>
          <p:nvSpPr>
            <p:cNvPr id="60" name="Rounded Rectangle 178">
              <a:extLst>
                <a:ext uri="{FF2B5EF4-FFF2-40B4-BE49-F238E27FC236}">
                  <a16:creationId xmlns:a16="http://schemas.microsoft.com/office/drawing/2014/main" id="{AECDAC69-CC89-494A-902A-94B9B0ADE922}"/>
                </a:ext>
              </a:extLst>
            </p:cNvPr>
            <p:cNvSpPr/>
            <p:nvPr/>
          </p:nvSpPr>
          <p:spPr>
            <a:xfrm>
              <a:off x="7315200" y="4114800"/>
              <a:ext cx="411480" cy="36576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DE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0.9%</a:t>
              </a:r>
            </a:p>
          </p:txBody>
        </p:sp>
        <p:sp>
          <p:nvSpPr>
            <p:cNvPr id="61" name="Rounded Rectangle 179">
              <a:extLst>
                <a:ext uri="{FF2B5EF4-FFF2-40B4-BE49-F238E27FC236}">
                  <a16:creationId xmlns:a16="http://schemas.microsoft.com/office/drawing/2014/main" id="{3344230D-B0EB-411A-B0C3-1B074803F6CE}"/>
                </a:ext>
              </a:extLst>
            </p:cNvPr>
            <p:cNvSpPr/>
            <p:nvPr/>
          </p:nvSpPr>
          <p:spPr>
            <a:xfrm>
              <a:off x="7848600" y="4114800"/>
              <a:ext cx="411480" cy="365760"/>
            </a:xfrm>
            <a:prstGeom prst="roundRect">
              <a:avLst/>
            </a:prstGeom>
            <a:solidFill>
              <a:srgbClr val="632523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NJ</a:t>
              </a:r>
              <a:b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-0.04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%</a:t>
              </a:r>
            </a:p>
          </p:txBody>
        </p:sp>
        <p:sp>
          <p:nvSpPr>
            <p:cNvPr id="62" name="Rounded Rectangle 180">
              <a:extLst>
                <a:ext uri="{FF2B5EF4-FFF2-40B4-BE49-F238E27FC236}">
                  <a16:creationId xmlns:a16="http://schemas.microsoft.com/office/drawing/2014/main" id="{76DF38A2-03FE-4231-802E-BCB6494D2840}"/>
                </a:ext>
              </a:extLst>
            </p:cNvPr>
            <p:cNvSpPr/>
            <p:nvPr/>
          </p:nvSpPr>
          <p:spPr>
            <a:xfrm>
              <a:off x="7315200" y="4572000"/>
              <a:ext cx="411480" cy="365760"/>
            </a:xfrm>
            <a:prstGeom prst="roundRect">
              <a:avLst/>
            </a:prstGeom>
            <a:solidFill>
              <a:srgbClr val="C0504D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MD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0.2%</a:t>
              </a:r>
            </a:p>
          </p:txBody>
        </p:sp>
        <p:sp>
          <p:nvSpPr>
            <p:cNvPr id="63" name="Rounded Rectangle 149">
              <a:extLst>
                <a:ext uri="{FF2B5EF4-FFF2-40B4-BE49-F238E27FC236}">
                  <a16:creationId xmlns:a16="http://schemas.microsoft.com/office/drawing/2014/main" id="{E60860BB-99D6-43BB-9A47-74E752D402CF}"/>
                </a:ext>
              </a:extLst>
            </p:cNvPr>
            <p:cNvSpPr/>
            <p:nvPr/>
          </p:nvSpPr>
          <p:spPr>
            <a:xfrm>
              <a:off x="7848600" y="4572000"/>
              <a:ext cx="411480" cy="365760"/>
            </a:xfrm>
            <a:prstGeom prst="round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DC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prstClr val="black"/>
                  </a:solidFill>
                  <a:latin typeface="Calibri"/>
                  <a:cs typeface="Arial" pitchFamily="34" charset="0"/>
                </a:rPr>
                <a:t>0.6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%</a:t>
              </a:r>
            </a:p>
          </p:txBody>
        </p:sp>
        <p:grpSp>
          <p:nvGrpSpPr>
            <p:cNvPr id="64" name="Group 135">
              <a:extLst>
                <a:ext uri="{FF2B5EF4-FFF2-40B4-BE49-F238E27FC236}">
                  <a16:creationId xmlns:a16="http://schemas.microsoft.com/office/drawing/2014/main" id="{6D4B4CC6-A259-4E04-B8F2-145E851A7774}"/>
                </a:ext>
              </a:extLst>
            </p:cNvPr>
            <p:cNvGrpSpPr/>
            <p:nvPr/>
          </p:nvGrpSpPr>
          <p:grpSpPr>
            <a:xfrm>
              <a:off x="7235434" y="2286000"/>
              <a:ext cx="1024646" cy="719764"/>
              <a:chOff x="7235434" y="2286000"/>
              <a:chExt cx="1024646" cy="719764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75" name="Freeform 94">
                <a:extLst>
                  <a:ext uri="{FF2B5EF4-FFF2-40B4-BE49-F238E27FC236}">
                    <a16:creationId xmlns:a16="http://schemas.microsoft.com/office/drawing/2014/main" id="{D54232C8-3EA1-4A85-95CA-6D58BEDCD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5434" y="2578766"/>
                <a:ext cx="205824" cy="426998"/>
              </a:xfrm>
              <a:custGeom>
                <a:avLst/>
                <a:gdLst/>
                <a:ahLst/>
                <a:cxnLst>
                  <a:cxn ang="0">
                    <a:pos x="507" y="946"/>
                  </a:cxn>
                  <a:cxn ang="0">
                    <a:pos x="490" y="933"/>
                  </a:cxn>
                  <a:cxn ang="0">
                    <a:pos x="466" y="939"/>
                  </a:cxn>
                  <a:cxn ang="0">
                    <a:pos x="442" y="981"/>
                  </a:cxn>
                  <a:cxn ang="0">
                    <a:pos x="413" y="987"/>
                  </a:cxn>
                  <a:cxn ang="0">
                    <a:pos x="419" y="1017"/>
                  </a:cxn>
                  <a:cxn ang="0">
                    <a:pos x="413" y="1022"/>
                  </a:cxn>
                  <a:cxn ang="0">
                    <a:pos x="407" y="1017"/>
                  </a:cxn>
                  <a:cxn ang="0">
                    <a:pos x="395" y="1022"/>
                  </a:cxn>
                  <a:cxn ang="0">
                    <a:pos x="389" y="1034"/>
                  </a:cxn>
                  <a:cxn ang="0">
                    <a:pos x="46" y="1111"/>
                  </a:cxn>
                  <a:cxn ang="0">
                    <a:pos x="41" y="1093"/>
                  </a:cxn>
                  <a:cxn ang="0">
                    <a:pos x="17" y="1070"/>
                  </a:cxn>
                  <a:cxn ang="0">
                    <a:pos x="17" y="1028"/>
                  </a:cxn>
                  <a:cxn ang="0">
                    <a:pos x="29" y="1010"/>
                  </a:cxn>
                  <a:cxn ang="0">
                    <a:pos x="17" y="974"/>
                  </a:cxn>
                  <a:cxn ang="0">
                    <a:pos x="0" y="809"/>
                  </a:cxn>
                  <a:cxn ang="0">
                    <a:pos x="0" y="756"/>
                  </a:cxn>
                  <a:cxn ang="0">
                    <a:pos x="23" y="667"/>
                  </a:cxn>
                  <a:cxn ang="0">
                    <a:pos x="35" y="603"/>
                  </a:cxn>
                  <a:cxn ang="0">
                    <a:pos x="41" y="555"/>
                  </a:cxn>
                  <a:cxn ang="0">
                    <a:pos x="23" y="520"/>
                  </a:cxn>
                  <a:cxn ang="0">
                    <a:pos x="23" y="484"/>
                  </a:cxn>
                  <a:cxn ang="0">
                    <a:pos x="35" y="461"/>
                  </a:cxn>
                  <a:cxn ang="0">
                    <a:pos x="100" y="408"/>
                  </a:cxn>
                  <a:cxn ang="0">
                    <a:pos x="129" y="319"/>
                  </a:cxn>
                  <a:cxn ang="0">
                    <a:pos x="100" y="266"/>
                  </a:cxn>
                  <a:cxn ang="0">
                    <a:pos x="94" y="243"/>
                  </a:cxn>
                  <a:cxn ang="0">
                    <a:pos x="106" y="225"/>
                  </a:cxn>
                  <a:cxn ang="0">
                    <a:pos x="100" y="207"/>
                  </a:cxn>
                  <a:cxn ang="0">
                    <a:pos x="88" y="148"/>
                  </a:cxn>
                  <a:cxn ang="0">
                    <a:pos x="100" y="77"/>
                  </a:cxn>
                  <a:cxn ang="0">
                    <a:pos x="82" y="48"/>
                  </a:cxn>
                  <a:cxn ang="0">
                    <a:pos x="88" y="41"/>
                  </a:cxn>
                  <a:cxn ang="0">
                    <a:pos x="112" y="41"/>
                  </a:cxn>
                  <a:cxn ang="0">
                    <a:pos x="124" y="12"/>
                  </a:cxn>
                  <a:cxn ang="0">
                    <a:pos x="142" y="23"/>
                  </a:cxn>
                  <a:cxn ang="0">
                    <a:pos x="159" y="18"/>
                  </a:cxn>
                  <a:cxn ang="0">
                    <a:pos x="177" y="0"/>
                  </a:cxn>
                  <a:cxn ang="0">
                    <a:pos x="401" y="685"/>
                  </a:cxn>
                  <a:cxn ang="0">
                    <a:pos x="407" y="697"/>
                  </a:cxn>
                  <a:cxn ang="0">
                    <a:pos x="407" y="727"/>
                  </a:cxn>
                  <a:cxn ang="0">
                    <a:pos x="407" y="738"/>
                  </a:cxn>
                  <a:cxn ang="0">
                    <a:pos x="466" y="786"/>
                  </a:cxn>
                  <a:cxn ang="0">
                    <a:pos x="478" y="786"/>
                  </a:cxn>
                  <a:cxn ang="0">
                    <a:pos x="484" y="809"/>
                  </a:cxn>
                  <a:cxn ang="0">
                    <a:pos x="484" y="821"/>
                  </a:cxn>
                  <a:cxn ang="0">
                    <a:pos x="513" y="880"/>
                  </a:cxn>
                  <a:cxn ang="0">
                    <a:pos x="513" y="892"/>
                  </a:cxn>
                  <a:cxn ang="0">
                    <a:pos x="507" y="916"/>
                  </a:cxn>
                  <a:cxn ang="0">
                    <a:pos x="507" y="946"/>
                  </a:cxn>
                </a:cxnLst>
                <a:rect l="0" t="0" r="r" b="b"/>
                <a:pathLst>
                  <a:path w="513" h="1111">
                    <a:moveTo>
                      <a:pt x="507" y="946"/>
                    </a:moveTo>
                    <a:lnTo>
                      <a:pt x="490" y="933"/>
                    </a:lnTo>
                    <a:lnTo>
                      <a:pt x="466" y="939"/>
                    </a:lnTo>
                    <a:lnTo>
                      <a:pt x="442" y="981"/>
                    </a:lnTo>
                    <a:lnTo>
                      <a:pt x="413" y="987"/>
                    </a:lnTo>
                    <a:lnTo>
                      <a:pt x="419" y="1017"/>
                    </a:lnTo>
                    <a:lnTo>
                      <a:pt x="413" y="1022"/>
                    </a:lnTo>
                    <a:lnTo>
                      <a:pt x="407" y="1017"/>
                    </a:lnTo>
                    <a:lnTo>
                      <a:pt x="395" y="1022"/>
                    </a:lnTo>
                    <a:lnTo>
                      <a:pt x="389" y="1034"/>
                    </a:lnTo>
                    <a:lnTo>
                      <a:pt x="46" y="1111"/>
                    </a:lnTo>
                    <a:lnTo>
                      <a:pt x="41" y="1093"/>
                    </a:lnTo>
                    <a:lnTo>
                      <a:pt x="17" y="1070"/>
                    </a:lnTo>
                    <a:lnTo>
                      <a:pt x="17" y="1028"/>
                    </a:lnTo>
                    <a:lnTo>
                      <a:pt x="29" y="1010"/>
                    </a:lnTo>
                    <a:lnTo>
                      <a:pt x="17" y="974"/>
                    </a:lnTo>
                    <a:lnTo>
                      <a:pt x="0" y="809"/>
                    </a:lnTo>
                    <a:lnTo>
                      <a:pt x="0" y="756"/>
                    </a:lnTo>
                    <a:lnTo>
                      <a:pt x="23" y="667"/>
                    </a:lnTo>
                    <a:lnTo>
                      <a:pt x="35" y="603"/>
                    </a:lnTo>
                    <a:lnTo>
                      <a:pt x="41" y="555"/>
                    </a:lnTo>
                    <a:lnTo>
                      <a:pt x="23" y="520"/>
                    </a:lnTo>
                    <a:lnTo>
                      <a:pt x="23" y="484"/>
                    </a:lnTo>
                    <a:lnTo>
                      <a:pt x="35" y="461"/>
                    </a:lnTo>
                    <a:lnTo>
                      <a:pt x="100" y="408"/>
                    </a:lnTo>
                    <a:lnTo>
                      <a:pt x="129" y="319"/>
                    </a:lnTo>
                    <a:lnTo>
                      <a:pt x="100" y="266"/>
                    </a:lnTo>
                    <a:lnTo>
                      <a:pt x="94" y="243"/>
                    </a:lnTo>
                    <a:lnTo>
                      <a:pt x="106" y="225"/>
                    </a:lnTo>
                    <a:lnTo>
                      <a:pt x="100" y="207"/>
                    </a:lnTo>
                    <a:lnTo>
                      <a:pt x="88" y="148"/>
                    </a:lnTo>
                    <a:lnTo>
                      <a:pt x="100" y="77"/>
                    </a:lnTo>
                    <a:lnTo>
                      <a:pt x="82" y="48"/>
                    </a:lnTo>
                    <a:lnTo>
                      <a:pt x="88" y="41"/>
                    </a:lnTo>
                    <a:lnTo>
                      <a:pt x="112" y="41"/>
                    </a:lnTo>
                    <a:lnTo>
                      <a:pt x="124" y="12"/>
                    </a:lnTo>
                    <a:lnTo>
                      <a:pt x="142" y="23"/>
                    </a:lnTo>
                    <a:lnTo>
                      <a:pt x="159" y="18"/>
                    </a:lnTo>
                    <a:lnTo>
                      <a:pt x="177" y="0"/>
                    </a:lnTo>
                    <a:lnTo>
                      <a:pt x="401" y="685"/>
                    </a:lnTo>
                    <a:lnTo>
                      <a:pt x="407" y="697"/>
                    </a:lnTo>
                    <a:lnTo>
                      <a:pt x="407" y="727"/>
                    </a:lnTo>
                    <a:lnTo>
                      <a:pt x="407" y="738"/>
                    </a:lnTo>
                    <a:lnTo>
                      <a:pt x="466" y="786"/>
                    </a:lnTo>
                    <a:lnTo>
                      <a:pt x="478" y="786"/>
                    </a:lnTo>
                    <a:lnTo>
                      <a:pt x="484" y="809"/>
                    </a:lnTo>
                    <a:lnTo>
                      <a:pt x="484" y="821"/>
                    </a:lnTo>
                    <a:lnTo>
                      <a:pt x="513" y="880"/>
                    </a:lnTo>
                    <a:lnTo>
                      <a:pt x="513" y="892"/>
                    </a:lnTo>
                    <a:lnTo>
                      <a:pt x="507" y="916"/>
                    </a:lnTo>
                    <a:lnTo>
                      <a:pt x="507" y="946"/>
                    </a:lnTo>
                  </a:path>
                </a:pathLst>
              </a:custGeom>
              <a:solidFill>
                <a:srgbClr val="D99694"/>
              </a:solidFill>
              <a:ln w="127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76" name="Rounded Rectangle 142">
                <a:extLst>
                  <a:ext uri="{FF2B5EF4-FFF2-40B4-BE49-F238E27FC236}">
                    <a16:creationId xmlns:a16="http://schemas.microsoft.com/office/drawing/2014/main" id="{D8C89AE9-2651-4286-8158-A5A938CBDBF2}"/>
                  </a:ext>
                </a:extLst>
              </p:cNvPr>
              <p:cNvSpPr/>
              <p:nvPr/>
            </p:nvSpPr>
            <p:spPr>
              <a:xfrm>
                <a:off x="7848600" y="2286000"/>
                <a:ext cx="411480" cy="365760"/>
              </a:xfrm>
              <a:prstGeom prst="roundRect">
                <a:avLst/>
              </a:prstGeom>
              <a:solidFill>
                <a:srgbClr val="D99694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NH</a:t>
                </a:r>
                <a:b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0.5%</a:t>
                </a:r>
              </a:p>
            </p:txBody>
          </p:sp>
        </p:grpSp>
        <p:sp>
          <p:nvSpPr>
            <p:cNvPr id="65" name="Rounded Rectangle 144">
              <a:extLst>
                <a:ext uri="{FF2B5EF4-FFF2-40B4-BE49-F238E27FC236}">
                  <a16:creationId xmlns:a16="http://schemas.microsoft.com/office/drawing/2014/main" id="{C955CD9C-B291-49F7-8883-B1F3EA4DCB6F}"/>
                </a:ext>
              </a:extLst>
            </p:cNvPr>
            <p:cNvSpPr/>
            <p:nvPr/>
          </p:nvSpPr>
          <p:spPr>
            <a:xfrm>
              <a:off x="2157743" y="1752600"/>
              <a:ext cx="951854" cy="304800"/>
            </a:xfrm>
            <a:prstGeom prst="roundRect">
              <a:avLst/>
            </a:prstGeom>
            <a:solidFill>
              <a:srgbClr val="C0504D">
                <a:lumMod val="5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Dec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rease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66" name="Rounded Rectangle 145">
              <a:extLst>
                <a:ext uri="{FF2B5EF4-FFF2-40B4-BE49-F238E27FC236}">
                  <a16:creationId xmlns:a16="http://schemas.microsoft.com/office/drawing/2014/main" id="{1FBAFBE4-7A75-45F8-9F1F-C76BBC244AFD}"/>
                </a:ext>
              </a:extLst>
            </p:cNvPr>
            <p:cNvSpPr/>
            <p:nvPr/>
          </p:nvSpPr>
          <p:spPr>
            <a:xfrm>
              <a:off x="3148343" y="1752600"/>
              <a:ext cx="951854" cy="304800"/>
            </a:xfrm>
            <a:prstGeom prst="roundRect">
              <a:avLst/>
            </a:prstGeom>
            <a:solidFill>
              <a:srgbClr val="C0504D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0-0.49%</a:t>
              </a:r>
            </a:p>
          </p:txBody>
        </p:sp>
        <p:sp>
          <p:nvSpPr>
            <p:cNvPr id="67" name="Rounded Rectangle 146">
              <a:extLst>
                <a:ext uri="{FF2B5EF4-FFF2-40B4-BE49-F238E27FC236}">
                  <a16:creationId xmlns:a16="http://schemas.microsoft.com/office/drawing/2014/main" id="{480C196F-A57D-4DB8-952B-EF85B49D512A}"/>
                </a:ext>
              </a:extLst>
            </p:cNvPr>
            <p:cNvSpPr/>
            <p:nvPr/>
          </p:nvSpPr>
          <p:spPr>
            <a:xfrm>
              <a:off x="4146258" y="1752600"/>
              <a:ext cx="951854" cy="304800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0.5-0.99%</a:t>
              </a:r>
            </a:p>
          </p:txBody>
        </p:sp>
        <p:sp>
          <p:nvSpPr>
            <p:cNvPr id="68" name="Rounded Rectangle 147">
              <a:extLst>
                <a:ext uri="{FF2B5EF4-FFF2-40B4-BE49-F238E27FC236}">
                  <a16:creationId xmlns:a16="http://schemas.microsoft.com/office/drawing/2014/main" id="{83D59785-3D74-4270-8373-E6EC2E62C715}"/>
                </a:ext>
              </a:extLst>
            </p:cNvPr>
            <p:cNvSpPr/>
            <p:nvPr/>
          </p:nvSpPr>
          <p:spPr>
            <a:xfrm>
              <a:off x="5147233" y="1752600"/>
              <a:ext cx="951854" cy="304800"/>
            </a:xfrm>
            <a:prstGeom prst="roundRect">
              <a:avLst/>
            </a:prstGeom>
            <a:solidFill>
              <a:srgbClr val="9BBB59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1.0-1.49%</a:t>
              </a:r>
            </a:p>
          </p:txBody>
        </p:sp>
        <p:sp>
          <p:nvSpPr>
            <p:cNvPr id="69" name="Snip Single Corner Rectangle 148">
              <a:extLst>
                <a:ext uri="{FF2B5EF4-FFF2-40B4-BE49-F238E27FC236}">
                  <a16:creationId xmlns:a16="http://schemas.microsoft.com/office/drawing/2014/main" id="{92E65338-EEF2-4418-930B-95399ADECB8A}"/>
                </a:ext>
              </a:extLst>
            </p:cNvPr>
            <p:cNvSpPr/>
            <p:nvPr/>
          </p:nvSpPr>
          <p:spPr>
            <a:xfrm>
              <a:off x="990600" y="4800600"/>
              <a:ext cx="1600200" cy="1249680"/>
            </a:xfrm>
            <a:prstGeom prst="snip1Rect">
              <a:avLst>
                <a:gd name="adj" fmla="val 4487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0" name="Snip Single Corner Rectangle 150">
              <a:extLst>
                <a:ext uri="{FF2B5EF4-FFF2-40B4-BE49-F238E27FC236}">
                  <a16:creationId xmlns:a16="http://schemas.microsoft.com/office/drawing/2014/main" id="{5901AF03-82C2-4147-A259-235583271A61}"/>
                </a:ext>
              </a:extLst>
            </p:cNvPr>
            <p:cNvSpPr/>
            <p:nvPr/>
          </p:nvSpPr>
          <p:spPr>
            <a:xfrm>
              <a:off x="2667000" y="5410200"/>
              <a:ext cx="990600" cy="640080"/>
            </a:xfrm>
            <a:prstGeom prst="snip1Rect">
              <a:avLst>
                <a:gd name="adj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1" name="Rounded Rectangle 133">
              <a:extLst>
                <a:ext uri="{FF2B5EF4-FFF2-40B4-BE49-F238E27FC236}">
                  <a16:creationId xmlns:a16="http://schemas.microsoft.com/office/drawing/2014/main" id="{7443E15F-6BC0-46EB-AE04-A7DD6DAFD870}"/>
                </a:ext>
              </a:extLst>
            </p:cNvPr>
            <p:cNvSpPr/>
            <p:nvPr/>
          </p:nvSpPr>
          <p:spPr>
            <a:xfrm>
              <a:off x="7848600" y="3200400"/>
              <a:ext cx="411480" cy="36576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DA9694"/>
                  </a:highlight>
                  <a:uLnTx/>
                  <a:uFillTx/>
                  <a:latin typeface="Calibri"/>
                  <a:ea typeface="+mn-ea"/>
                  <a:cs typeface="Arial" pitchFamily="34" charset="0"/>
                </a:rPr>
                <a:t>MA</a:t>
              </a:r>
              <a:b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DA9694"/>
                  </a:highlight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DA9694"/>
                  </a:highlight>
                  <a:uLnTx/>
                  <a:uFillTx/>
                  <a:latin typeface="Calibri"/>
                  <a:ea typeface="+mn-ea"/>
                  <a:cs typeface="Arial" pitchFamily="34" charset="0"/>
                </a:rPr>
                <a:t>0.1%</a:t>
              </a:r>
            </a:p>
          </p:txBody>
        </p:sp>
        <p:sp>
          <p:nvSpPr>
            <p:cNvPr id="72" name="Rounded Rectangle 132">
              <a:extLst>
                <a:ext uri="{FF2B5EF4-FFF2-40B4-BE49-F238E27FC236}">
                  <a16:creationId xmlns:a16="http://schemas.microsoft.com/office/drawing/2014/main" id="{3DB556AD-DDAB-45C5-A2D2-BBA8F962BD15}"/>
                </a:ext>
              </a:extLst>
            </p:cNvPr>
            <p:cNvSpPr/>
            <p:nvPr/>
          </p:nvSpPr>
          <p:spPr>
            <a:xfrm>
              <a:off x="6137833" y="1752600"/>
              <a:ext cx="951854" cy="304800"/>
            </a:xfrm>
            <a:prstGeom prst="roundRect">
              <a:avLst/>
            </a:prstGeom>
            <a:solidFill>
              <a:srgbClr val="9BBB59">
                <a:lumMod val="5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1.5%+</a:t>
              </a:r>
            </a:p>
          </p:txBody>
        </p:sp>
        <p:sp>
          <p:nvSpPr>
            <p:cNvPr id="74" name="Freeform 58">
              <a:extLst>
                <a:ext uri="{FF2B5EF4-FFF2-40B4-BE49-F238E27FC236}">
                  <a16:creationId xmlns:a16="http://schemas.microsoft.com/office/drawing/2014/main" id="{FEEA0815-22D3-4ECE-9365-C635D0AB5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424" y="4169263"/>
              <a:ext cx="1053197" cy="355058"/>
            </a:xfrm>
            <a:custGeom>
              <a:avLst/>
              <a:gdLst/>
              <a:ahLst/>
              <a:cxnLst>
                <a:cxn ang="0">
                  <a:pos x="2640" y="0"/>
                </a:cxn>
                <a:cxn ang="0">
                  <a:pos x="2103" y="64"/>
                </a:cxn>
                <a:cxn ang="0">
                  <a:pos x="2080" y="88"/>
                </a:cxn>
                <a:cxn ang="0">
                  <a:pos x="745" y="206"/>
                </a:cxn>
                <a:cxn ang="0">
                  <a:pos x="727" y="195"/>
                </a:cxn>
                <a:cxn ang="0">
                  <a:pos x="674" y="200"/>
                </a:cxn>
                <a:cxn ang="0">
                  <a:pos x="685" y="224"/>
                </a:cxn>
                <a:cxn ang="0">
                  <a:pos x="685" y="266"/>
                </a:cxn>
                <a:cxn ang="0">
                  <a:pos x="213" y="301"/>
                </a:cxn>
                <a:cxn ang="0">
                  <a:pos x="190" y="360"/>
                </a:cxn>
                <a:cxn ang="0">
                  <a:pos x="172" y="424"/>
                </a:cxn>
                <a:cxn ang="0">
                  <a:pos x="177" y="449"/>
                </a:cxn>
                <a:cxn ang="0">
                  <a:pos x="160" y="507"/>
                </a:cxn>
                <a:cxn ang="0">
                  <a:pos x="154" y="525"/>
                </a:cxn>
                <a:cxn ang="0">
                  <a:pos x="160" y="548"/>
                </a:cxn>
                <a:cxn ang="0">
                  <a:pos x="142" y="584"/>
                </a:cxn>
                <a:cxn ang="0">
                  <a:pos x="101" y="626"/>
                </a:cxn>
                <a:cxn ang="0">
                  <a:pos x="89" y="708"/>
                </a:cxn>
                <a:cxn ang="0">
                  <a:pos x="41" y="761"/>
                </a:cxn>
                <a:cxn ang="0">
                  <a:pos x="53" y="809"/>
                </a:cxn>
                <a:cxn ang="0">
                  <a:pos x="53" y="885"/>
                </a:cxn>
                <a:cxn ang="0">
                  <a:pos x="41" y="885"/>
                </a:cxn>
                <a:cxn ang="0">
                  <a:pos x="0" y="921"/>
                </a:cxn>
                <a:cxn ang="0">
                  <a:pos x="685" y="874"/>
                </a:cxn>
                <a:cxn ang="0">
                  <a:pos x="1530" y="803"/>
                </a:cxn>
                <a:cxn ang="0">
                  <a:pos x="1861" y="768"/>
                </a:cxn>
                <a:cxn ang="0">
                  <a:pos x="1867" y="667"/>
                </a:cxn>
                <a:cxn ang="0">
                  <a:pos x="1897" y="672"/>
                </a:cxn>
                <a:cxn ang="0">
                  <a:pos x="1914" y="667"/>
                </a:cxn>
                <a:cxn ang="0">
                  <a:pos x="1938" y="644"/>
                </a:cxn>
                <a:cxn ang="0">
                  <a:pos x="1938" y="619"/>
                </a:cxn>
                <a:cxn ang="0">
                  <a:pos x="1938" y="596"/>
                </a:cxn>
                <a:cxn ang="0">
                  <a:pos x="1943" y="573"/>
                </a:cxn>
                <a:cxn ang="0">
                  <a:pos x="1973" y="543"/>
                </a:cxn>
                <a:cxn ang="0">
                  <a:pos x="2039" y="519"/>
                </a:cxn>
                <a:cxn ang="0">
                  <a:pos x="2115" y="495"/>
                </a:cxn>
                <a:cxn ang="0">
                  <a:pos x="2192" y="431"/>
                </a:cxn>
                <a:cxn ang="0">
                  <a:pos x="2221" y="419"/>
                </a:cxn>
                <a:cxn ang="0">
                  <a:pos x="2269" y="378"/>
                </a:cxn>
                <a:cxn ang="0">
                  <a:pos x="2275" y="337"/>
                </a:cxn>
                <a:cxn ang="0">
                  <a:pos x="2287" y="337"/>
                </a:cxn>
                <a:cxn ang="0">
                  <a:pos x="2305" y="337"/>
                </a:cxn>
                <a:cxn ang="0">
                  <a:pos x="2316" y="319"/>
                </a:cxn>
                <a:cxn ang="0">
                  <a:pos x="2322" y="307"/>
                </a:cxn>
                <a:cxn ang="0">
                  <a:pos x="2351" y="283"/>
                </a:cxn>
                <a:cxn ang="0">
                  <a:pos x="2357" y="283"/>
                </a:cxn>
                <a:cxn ang="0">
                  <a:pos x="2381" y="301"/>
                </a:cxn>
                <a:cxn ang="0">
                  <a:pos x="2404" y="283"/>
                </a:cxn>
                <a:cxn ang="0">
                  <a:pos x="2410" y="271"/>
                </a:cxn>
                <a:cxn ang="0">
                  <a:pos x="2445" y="241"/>
                </a:cxn>
                <a:cxn ang="0">
                  <a:pos x="2475" y="230"/>
                </a:cxn>
                <a:cxn ang="0">
                  <a:pos x="2528" y="224"/>
                </a:cxn>
                <a:cxn ang="0">
                  <a:pos x="2582" y="135"/>
                </a:cxn>
                <a:cxn ang="0">
                  <a:pos x="2629" y="106"/>
                </a:cxn>
                <a:cxn ang="0">
                  <a:pos x="2629" y="82"/>
                </a:cxn>
                <a:cxn ang="0">
                  <a:pos x="2640" y="58"/>
                </a:cxn>
                <a:cxn ang="0">
                  <a:pos x="2629" y="28"/>
                </a:cxn>
                <a:cxn ang="0">
                  <a:pos x="2640" y="0"/>
                </a:cxn>
              </a:cxnLst>
              <a:rect l="0" t="0" r="r" b="b"/>
              <a:pathLst>
                <a:path w="2640" h="921">
                  <a:moveTo>
                    <a:pt x="2640" y="0"/>
                  </a:moveTo>
                  <a:lnTo>
                    <a:pt x="2103" y="64"/>
                  </a:lnTo>
                  <a:lnTo>
                    <a:pt x="2080" y="88"/>
                  </a:lnTo>
                  <a:lnTo>
                    <a:pt x="745" y="206"/>
                  </a:lnTo>
                  <a:lnTo>
                    <a:pt x="727" y="195"/>
                  </a:lnTo>
                  <a:lnTo>
                    <a:pt x="674" y="200"/>
                  </a:lnTo>
                  <a:lnTo>
                    <a:pt x="685" y="224"/>
                  </a:lnTo>
                  <a:lnTo>
                    <a:pt x="685" y="266"/>
                  </a:lnTo>
                  <a:lnTo>
                    <a:pt x="213" y="301"/>
                  </a:lnTo>
                  <a:lnTo>
                    <a:pt x="190" y="360"/>
                  </a:lnTo>
                  <a:lnTo>
                    <a:pt x="172" y="424"/>
                  </a:lnTo>
                  <a:lnTo>
                    <a:pt x="177" y="449"/>
                  </a:lnTo>
                  <a:lnTo>
                    <a:pt x="160" y="507"/>
                  </a:lnTo>
                  <a:lnTo>
                    <a:pt x="154" y="525"/>
                  </a:lnTo>
                  <a:lnTo>
                    <a:pt x="160" y="548"/>
                  </a:lnTo>
                  <a:lnTo>
                    <a:pt x="142" y="584"/>
                  </a:lnTo>
                  <a:lnTo>
                    <a:pt x="101" y="626"/>
                  </a:lnTo>
                  <a:lnTo>
                    <a:pt x="89" y="708"/>
                  </a:lnTo>
                  <a:lnTo>
                    <a:pt x="41" y="761"/>
                  </a:lnTo>
                  <a:lnTo>
                    <a:pt x="53" y="809"/>
                  </a:lnTo>
                  <a:lnTo>
                    <a:pt x="53" y="885"/>
                  </a:lnTo>
                  <a:lnTo>
                    <a:pt x="41" y="885"/>
                  </a:lnTo>
                  <a:lnTo>
                    <a:pt x="0" y="921"/>
                  </a:lnTo>
                  <a:lnTo>
                    <a:pt x="685" y="874"/>
                  </a:lnTo>
                  <a:lnTo>
                    <a:pt x="1530" y="803"/>
                  </a:lnTo>
                  <a:lnTo>
                    <a:pt x="1861" y="768"/>
                  </a:lnTo>
                  <a:lnTo>
                    <a:pt x="1867" y="667"/>
                  </a:lnTo>
                  <a:lnTo>
                    <a:pt x="1897" y="672"/>
                  </a:lnTo>
                  <a:lnTo>
                    <a:pt x="1914" y="667"/>
                  </a:lnTo>
                  <a:lnTo>
                    <a:pt x="1938" y="644"/>
                  </a:lnTo>
                  <a:lnTo>
                    <a:pt x="1938" y="619"/>
                  </a:lnTo>
                  <a:lnTo>
                    <a:pt x="1938" y="596"/>
                  </a:lnTo>
                  <a:lnTo>
                    <a:pt x="1943" y="573"/>
                  </a:lnTo>
                  <a:lnTo>
                    <a:pt x="1973" y="543"/>
                  </a:lnTo>
                  <a:lnTo>
                    <a:pt x="2039" y="519"/>
                  </a:lnTo>
                  <a:lnTo>
                    <a:pt x="2115" y="495"/>
                  </a:lnTo>
                  <a:lnTo>
                    <a:pt x="2192" y="431"/>
                  </a:lnTo>
                  <a:lnTo>
                    <a:pt x="2221" y="419"/>
                  </a:lnTo>
                  <a:lnTo>
                    <a:pt x="2269" y="378"/>
                  </a:lnTo>
                  <a:lnTo>
                    <a:pt x="2275" y="337"/>
                  </a:lnTo>
                  <a:lnTo>
                    <a:pt x="2287" y="337"/>
                  </a:lnTo>
                  <a:lnTo>
                    <a:pt x="2305" y="337"/>
                  </a:lnTo>
                  <a:lnTo>
                    <a:pt x="2316" y="319"/>
                  </a:lnTo>
                  <a:lnTo>
                    <a:pt x="2322" y="307"/>
                  </a:lnTo>
                  <a:lnTo>
                    <a:pt x="2351" y="283"/>
                  </a:lnTo>
                  <a:lnTo>
                    <a:pt x="2357" y="283"/>
                  </a:lnTo>
                  <a:lnTo>
                    <a:pt x="2381" y="301"/>
                  </a:lnTo>
                  <a:lnTo>
                    <a:pt x="2404" y="283"/>
                  </a:lnTo>
                  <a:lnTo>
                    <a:pt x="2410" y="271"/>
                  </a:lnTo>
                  <a:lnTo>
                    <a:pt x="2445" y="241"/>
                  </a:lnTo>
                  <a:lnTo>
                    <a:pt x="2475" y="230"/>
                  </a:lnTo>
                  <a:lnTo>
                    <a:pt x="2528" y="224"/>
                  </a:lnTo>
                  <a:lnTo>
                    <a:pt x="2582" y="135"/>
                  </a:lnTo>
                  <a:lnTo>
                    <a:pt x="2629" y="106"/>
                  </a:lnTo>
                  <a:lnTo>
                    <a:pt x="2629" y="82"/>
                  </a:lnTo>
                  <a:lnTo>
                    <a:pt x="2640" y="58"/>
                  </a:lnTo>
                  <a:lnTo>
                    <a:pt x="2629" y="28"/>
                  </a:lnTo>
                  <a:lnTo>
                    <a:pt x="2640" y="0"/>
                  </a:lnTo>
                </a:path>
              </a:pathLst>
            </a:custGeom>
            <a:noFill/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0.8%</a:t>
              </a:r>
            </a:p>
          </p:txBody>
        </p:sp>
      </p:grpSp>
      <p:sp>
        <p:nvSpPr>
          <p:cNvPr id="136" name="Title 134">
            <a:extLst>
              <a:ext uri="{FF2B5EF4-FFF2-40B4-BE49-F238E27FC236}">
                <a16:creationId xmlns:a16="http://schemas.microsoft.com/office/drawing/2014/main" id="{CFF474C6-9666-463A-A465-BB9A0B29D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5951" y="205972"/>
            <a:ext cx="8355012" cy="914400"/>
          </a:xfrm>
        </p:spPr>
        <p:txBody>
          <a:bodyPr>
            <a:noAutofit/>
          </a:bodyPr>
          <a:lstStyle/>
          <a:p>
            <a:r>
              <a:rPr lang="en-US" sz="3200" b="1" dirty="0"/>
              <a:t>Population change by state,                                  July 2018–July 2019 (U.S.: 0.48%)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3A9EE256-25EA-4A18-B98A-1F4996E09294}"/>
              </a:ext>
            </a:extLst>
          </p:cNvPr>
          <p:cNvGraphicFramePr>
            <a:graphicFrameLocks noGrp="1"/>
          </p:cNvGraphicFramePr>
          <p:nvPr/>
        </p:nvGraphicFramePr>
        <p:xfrm>
          <a:off x="685414" y="1811676"/>
          <a:ext cx="1694870" cy="182602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847435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47435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377966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/>
                        <a:t>Top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ID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2.1%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493017"/>
                  </a:ext>
                </a:extLst>
              </a:tr>
              <a:tr h="2863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NV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271889"/>
                  </a:ext>
                </a:extLst>
              </a:tr>
              <a:tr h="286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576315"/>
                  </a:ext>
                </a:extLst>
              </a:tr>
              <a:tr h="28633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UT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7236603"/>
                  </a:ext>
                </a:extLst>
              </a:tr>
              <a:tr h="286338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latin typeface="+mn-lt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4315936"/>
                  </a:ext>
                </a:extLst>
              </a:tr>
            </a:tbl>
          </a:graphicData>
        </a:graphic>
      </p:graphicFrame>
      <p:graphicFrame>
        <p:nvGraphicFramePr>
          <p:cNvPr id="138" name="Table 137">
            <a:extLst>
              <a:ext uri="{FF2B5EF4-FFF2-40B4-BE49-F238E27FC236}">
                <a16:creationId xmlns:a16="http://schemas.microsoft.com/office/drawing/2014/main" id="{D497A236-14D1-49BB-A10D-A3759F8B3CFA}"/>
              </a:ext>
            </a:extLst>
          </p:cNvPr>
          <p:cNvGraphicFramePr>
            <a:graphicFrameLocks noGrp="1"/>
          </p:cNvGraphicFramePr>
          <p:nvPr/>
        </p:nvGraphicFramePr>
        <p:xfrm>
          <a:off x="578115" y="3886363"/>
          <a:ext cx="1696490" cy="1939203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848245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48245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05023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/>
                        <a:t>Bottom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06836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WV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-0.7%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2888960"/>
                  </a:ext>
                </a:extLst>
              </a:tr>
              <a:tr h="30683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AK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8239731"/>
                  </a:ext>
                </a:extLst>
              </a:tr>
              <a:tr h="306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6624375"/>
                  </a:ext>
                </a:extLst>
              </a:tr>
              <a:tr h="30683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4747100"/>
                  </a:ext>
                </a:extLst>
              </a:tr>
              <a:tr h="306836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HI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-0.3%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61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58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9A7D93CAE5048B520D6D08A9BF8E0" ma:contentTypeVersion="9" ma:contentTypeDescription="Create a new document." ma:contentTypeScope="" ma:versionID="24cf86687bd55c267cfd9b2c296fc3ae">
  <xsd:schema xmlns:xsd="http://www.w3.org/2001/XMLSchema" xmlns:xs="http://www.w3.org/2001/XMLSchema" xmlns:p="http://schemas.microsoft.com/office/2006/metadata/properties" xmlns:ns3="08cf23a0-d474-43b0-b695-646bfdc026e7" targetNamespace="http://schemas.microsoft.com/office/2006/metadata/properties" ma:root="true" ma:fieldsID="ba49a384a63415784a2faa58631f1666" ns3:_="">
    <xsd:import namespace="08cf23a0-d474-43b0-b695-646bfdc026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cf23a0-d474-43b0-b695-646bfdc02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7E1F49-81E6-4214-9B67-BB4D9CE036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cf23a0-d474-43b0-b695-646bfdc02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996767-2279-475B-B620-F00E1DE071E8}">
  <ds:schemaRefs>
    <ds:schemaRef ds:uri="http://purl.org/dc/dcmitype/"/>
    <ds:schemaRef ds:uri="http://purl.org/dc/terms/"/>
    <ds:schemaRef ds:uri="http://schemas.microsoft.com/office/infopath/2007/PartnerControls"/>
    <ds:schemaRef ds:uri="08cf23a0-d474-43b0-b695-646bfdc026e7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CDC81C-DE15-4165-9DF8-FBF3C125B2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105031</TotalTime>
  <Words>1115</Words>
  <Application>Microsoft Office PowerPoint</Application>
  <PresentationFormat>Widescreen</PresentationFormat>
  <Paragraphs>198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 </vt:lpstr>
      <vt:lpstr>Nunito</vt:lpstr>
      <vt:lpstr>Nunito ExtraLight</vt:lpstr>
      <vt:lpstr>Nunito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Hoffman</dc:creator>
  <cp:lastModifiedBy>solomonsimonson@gmail.com</cp:lastModifiedBy>
  <cp:revision>451</cp:revision>
  <cp:lastPrinted>2020-12-02T03:44:06Z</cp:lastPrinted>
  <dcterms:created xsi:type="dcterms:W3CDTF">2019-05-30T18:50:33Z</dcterms:created>
  <dcterms:modified xsi:type="dcterms:W3CDTF">2020-12-04T15:27:36Z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0x0101001B09A7D93CAE5048B520D6D08A9BF8E0</vt:lpwstr>
  </property>
</Properties>
</file>